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03/03/2016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03/03/2016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03/03/2016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03/03/2016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03/03/2016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03/03/2016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03/03/2016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Le equazioni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equazioni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467600" cy="9361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/>
              <a:t>Conseguenze del primo principio di equivalenza:</a:t>
            </a:r>
          </a:p>
          <a:p>
            <a:pPr algn="ctr">
              <a:buNone/>
            </a:pPr>
            <a:r>
              <a:rPr lang="it-IT" b="1" dirty="0" smtClean="0"/>
              <a:t>Legge del trasporto</a:t>
            </a:r>
          </a:p>
          <a:p>
            <a:pPr algn="just">
              <a:buNone/>
            </a:pPr>
            <a:endParaRPr lang="it-IT" dirty="0" smtClean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467544" y="2780928"/>
            <a:ext cx="7467600" cy="43204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it-IT" sz="2400" i="1" dirty="0" smtClean="0"/>
              <a:t>x - 2 = 18</a:t>
            </a:r>
            <a:endParaRPr kumimoji="0" lang="it-IT" sz="240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416768" y="3284984"/>
            <a:ext cx="7467600" cy="72008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it-IT" sz="2400" b="1" i="1" dirty="0" smtClean="0"/>
              <a:t>Applichiamo il primo principio di </a:t>
            </a:r>
            <a:r>
              <a:rPr lang="it-IT" sz="2400" b="1" i="1" dirty="0" err="1" smtClean="0"/>
              <a:t>equivalenza…</a:t>
            </a:r>
            <a:r>
              <a:rPr lang="it-IT" sz="2400" b="1" i="1" dirty="0" smtClean="0"/>
              <a:t> addizionando + 2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it-IT" sz="2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4077072"/>
            <a:ext cx="7467600" cy="43204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it-IT" sz="2400" i="1" dirty="0" smtClean="0"/>
              <a:t>x – 2 + </a:t>
            </a:r>
            <a:r>
              <a:rPr lang="it-IT" sz="2400" i="1" dirty="0" err="1" smtClean="0"/>
              <a:t>2</a:t>
            </a:r>
            <a:r>
              <a:rPr lang="it-IT" sz="2400" i="1" dirty="0" smtClean="0"/>
              <a:t> = 18 + 2</a:t>
            </a:r>
            <a:endParaRPr kumimoji="0" lang="it-IT" sz="240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467544" y="4725144"/>
            <a:ext cx="7467600" cy="43204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it-IT" sz="2400" i="1" dirty="0" smtClean="0"/>
              <a:t>x = 20</a:t>
            </a:r>
            <a:endParaRPr kumimoji="0" lang="it-IT" sz="240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Connettore 1 10"/>
          <p:cNvCxnSpPr/>
          <p:nvPr/>
        </p:nvCxnSpPr>
        <p:spPr>
          <a:xfrm flipV="1">
            <a:off x="3491880" y="4077072"/>
            <a:ext cx="216024" cy="3600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 flipV="1">
            <a:off x="3995936" y="4077072"/>
            <a:ext cx="216024" cy="3600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egnaposto contenuto 2"/>
          <p:cNvSpPr txBox="1">
            <a:spLocks/>
          </p:cNvSpPr>
          <p:nvPr/>
        </p:nvSpPr>
        <p:spPr>
          <a:xfrm>
            <a:off x="539552" y="1556792"/>
            <a:ext cx="7056784" cy="3888432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it-IT" sz="2400" b="1" dirty="0" smtClean="0"/>
              <a:t>Regola o legge del trasporto: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lang="it-IT" sz="2400" b="1" dirty="0" smtClean="0"/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it-IT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ogni equazione</a:t>
            </a:r>
            <a:r>
              <a:rPr kumimoji="0" lang="it-IT" sz="24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 termine può essere trasportato da un membro all’altro purché lo si cambi di segno.</a:t>
            </a:r>
            <a:endParaRPr kumimoji="0" lang="it-IT" sz="2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9" grpId="0"/>
      <p:bldP spid="13" grpId="0" animBg="1"/>
      <p:bldP spid="1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it-IT" dirty="0" smtClean="0"/>
              <a:t>Le equazioni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32656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Consideriamo l’equazione 	</a:t>
            </a:r>
            <a:r>
              <a:rPr lang="it-IT" i="1" dirty="0" smtClean="0"/>
              <a:t>6x + 2 = 14</a:t>
            </a:r>
            <a:endParaRPr lang="it-IT" i="1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467544" y="1412776"/>
            <a:ext cx="7467600" cy="532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it-IT" sz="2400" noProof="0" dirty="0" smtClean="0"/>
              <a:t>… la sua soluzione è </a:t>
            </a:r>
            <a:r>
              <a:rPr lang="it-IT" sz="2400" i="1" noProof="0" dirty="0" smtClean="0"/>
              <a:t>x = 2</a:t>
            </a:r>
            <a:endParaRPr kumimoji="0" lang="it-IT" sz="2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539552" y="1844824"/>
            <a:ext cx="7416824" cy="1008112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it-IT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</a:t>
            </a:r>
            <a:r>
              <a:rPr kumimoji="0" lang="it-IT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it-IT" sz="2400" dirty="0" smtClean="0"/>
              <a:t>moltiplichiamo</a:t>
            </a:r>
            <a:r>
              <a:rPr kumimoji="0" lang="it-IT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400" b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entrambi i membri </a:t>
            </a:r>
            <a:r>
              <a:rPr kumimoji="0" lang="it-IT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dell’equazione per uno stesso numero, diverso da zero, per esempio  + 3…</a:t>
            </a:r>
            <a:endParaRPr kumimoji="0" lang="it-IT" sz="2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467544" y="2780928"/>
            <a:ext cx="7467600" cy="43204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lvl="0" indent="-274320" algn="ctr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it-IT" sz="2400" i="1" dirty="0" smtClean="0">
                <a:solidFill>
                  <a:srgbClr val="FF0000"/>
                </a:solidFill>
              </a:rPr>
              <a:t>+ 3</a:t>
            </a:r>
            <a:r>
              <a:rPr lang="it-IT" sz="2400" i="1" dirty="0" smtClean="0"/>
              <a:t> · (6x + 2) = </a:t>
            </a:r>
            <a:r>
              <a:rPr lang="it-IT" sz="2400" i="1" dirty="0" smtClean="0">
                <a:solidFill>
                  <a:srgbClr val="FF0000"/>
                </a:solidFill>
              </a:rPr>
              <a:t>+ 3</a:t>
            </a:r>
            <a:r>
              <a:rPr lang="it-IT" sz="2400" i="1" dirty="0" smtClean="0"/>
              <a:t> · 14</a:t>
            </a:r>
            <a:endParaRPr kumimoji="0" lang="it-IT" sz="24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467544" y="3140968"/>
            <a:ext cx="7467600" cy="43204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it-IT" sz="2400" b="1" i="1" dirty="0" smtClean="0"/>
              <a:t>18 x + 6 = 42</a:t>
            </a:r>
            <a:endParaRPr kumimoji="0" lang="it-IT" sz="2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3501008"/>
            <a:ext cx="7467600" cy="964704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it-IT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</a:t>
            </a:r>
            <a:r>
              <a:rPr kumimoji="0" lang="it-IT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it-IT" sz="2400" dirty="0" smtClean="0"/>
              <a:t>dividiamo</a:t>
            </a:r>
            <a:r>
              <a:rPr kumimoji="0" lang="it-IT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400" b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entrambi i membri </a:t>
            </a:r>
            <a:r>
              <a:rPr kumimoji="0" lang="it-IT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dell’equazione per uno stesso numero, diverso da zero, per esempio + 2…</a:t>
            </a:r>
            <a:endParaRPr kumimoji="0" lang="it-IT" sz="2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488776" y="4437112"/>
            <a:ext cx="7467600" cy="43204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lvl="0" indent="-274320" algn="ctr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it-IT" sz="2400" i="1" dirty="0" smtClean="0"/>
              <a:t>(6x + 2) </a:t>
            </a:r>
            <a:r>
              <a:rPr lang="it-IT" sz="2400" i="1" dirty="0" smtClean="0">
                <a:solidFill>
                  <a:srgbClr val="FF0000"/>
                </a:solidFill>
              </a:rPr>
              <a:t>: (+ </a:t>
            </a:r>
            <a:r>
              <a:rPr lang="it-IT" sz="2400" i="1" dirty="0" err="1" smtClean="0">
                <a:solidFill>
                  <a:srgbClr val="FF0000"/>
                </a:solidFill>
              </a:rPr>
              <a:t>2</a:t>
            </a:r>
            <a:r>
              <a:rPr lang="it-IT" sz="2400" i="1" dirty="0" smtClean="0">
                <a:solidFill>
                  <a:srgbClr val="FF0000"/>
                </a:solidFill>
              </a:rPr>
              <a:t>)</a:t>
            </a:r>
            <a:r>
              <a:rPr lang="it-IT" sz="2400" i="1" dirty="0" smtClean="0"/>
              <a:t> = 14 </a:t>
            </a:r>
            <a:r>
              <a:rPr lang="it-IT" sz="2400" i="1" dirty="0" smtClean="0">
                <a:solidFill>
                  <a:srgbClr val="FF0000"/>
                </a:solidFill>
              </a:rPr>
              <a:t>: (+ 2)</a:t>
            </a:r>
            <a:endParaRPr kumimoji="0" lang="it-IT" sz="24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488776" y="4941168"/>
            <a:ext cx="7467600" cy="43204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it-IT" sz="2400" b="1" i="1" dirty="0" smtClean="0"/>
              <a:t>3 x + 1 = 7</a:t>
            </a:r>
            <a:endParaRPr kumimoji="0" lang="it-IT" sz="2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equazioni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9089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/>
              <a:t>Quindi possiamo affermare </a:t>
            </a:r>
            <a:r>
              <a:rPr lang="it-IT" dirty="0" err="1" smtClean="0"/>
              <a:t>che…</a:t>
            </a:r>
            <a:endParaRPr lang="it-IT" dirty="0" smtClean="0"/>
          </a:p>
          <a:p>
            <a:pPr algn="just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u="sng" dirty="0" smtClean="0">
                <a:solidFill>
                  <a:srgbClr val="FF0000"/>
                </a:solidFill>
              </a:rPr>
              <a:t>Moltiplicando o dividendo entrambi i membri di un’equazione per o uno stesso numero otteniamo un’equazione equivalente a quella data.</a:t>
            </a: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1331640" y="4581128"/>
            <a:ext cx="6027440" cy="149614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it-IT" sz="3600" b="1" i="0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it-IT" sz="3600" b="1" dirty="0" smtClean="0">
                <a:solidFill>
                  <a:srgbClr val="FF0000"/>
                </a:solidFill>
              </a:rPr>
              <a:t>Secondo</a:t>
            </a:r>
            <a:r>
              <a:rPr kumimoji="0" lang="it-IT" sz="3600" b="1" i="0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principio di equivalenza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equazioni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467600" cy="9361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/>
              <a:t>Conseguenze del secondo principio di equivalenza:</a:t>
            </a:r>
          </a:p>
          <a:p>
            <a:pPr algn="ctr">
              <a:buNone/>
            </a:pPr>
            <a:r>
              <a:rPr lang="it-IT" b="1" dirty="0" smtClean="0"/>
              <a:t>Riduzione di un’equazione a forma intera</a:t>
            </a:r>
          </a:p>
          <a:p>
            <a:pPr algn="just">
              <a:buNone/>
            </a:pPr>
            <a:endParaRPr lang="it-IT" dirty="0" smtClean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416768" y="3284984"/>
            <a:ext cx="7467600" cy="72008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it-IT" sz="2400" b="1" i="1" dirty="0" smtClean="0"/>
              <a:t>Riduciamo </a:t>
            </a:r>
            <a:r>
              <a:rPr lang="it-IT" sz="2400" b="1" i="1" u="sng" dirty="0" smtClean="0">
                <a:solidFill>
                  <a:srgbClr val="FF0000"/>
                </a:solidFill>
              </a:rPr>
              <a:t>entrambi i membri</a:t>
            </a:r>
            <a:r>
              <a:rPr lang="it-IT" sz="2400" b="1" i="1" dirty="0" smtClean="0"/>
              <a:t> dell’equazione al </a:t>
            </a:r>
            <a:r>
              <a:rPr lang="it-IT" sz="2400" b="1" i="1" u="sng" dirty="0" smtClean="0">
                <a:solidFill>
                  <a:srgbClr val="FF0000"/>
                </a:solidFill>
              </a:rPr>
              <a:t>denominatore comune</a:t>
            </a:r>
            <a:r>
              <a:rPr lang="it-IT" sz="2400" b="1" i="1" dirty="0" smtClean="0"/>
              <a:t> e svolgiamo i calcoli..</a:t>
            </a:r>
            <a:endParaRPr kumimoji="0" lang="it-IT" sz="2400" b="1" i="1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467544" y="4725144"/>
            <a:ext cx="7467600" cy="43204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it-IT" sz="240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2571766"/>
            <a:ext cx="2088232" cy="696077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4077072"/>
            <a:ext cx="1800200" cy="629196"/>
          </a:xfrm>
          <a:prstGeom prst="rect">
            <a:avLst/>
          </a:prstGeom>
          <a:noFill/>
        </p:spPr>
      </p:pic>
      <p:sp>
        <p:nvSpPr>
          <p:cNvPr id="15" name="Segnaposto contenuto 2"/>
          <p:cNvSpPr txBox="1">
            <a:spLocks/>
          </p:cNvSpPr>
          <p:nvPr/>
        </p:nvSpPr>
        <p:spPr>
          <a:xfrm>
            <a:off x="416768" y="4725144"/>
            <a:ext cx="7467600" cy="72008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it-IT" sz="2400" b="1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Applichiamo</a:t>
            </a:r>
            <a:r>
              <a:rPr kumimoji="0" lang="it-IT" sz="2400" b="1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il secondo principio di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it-IT" sz="2400" b="1" i="1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equivalenza…e</a:t>
            </a:r>
            <a:r>
              <a:rPr lang="it-IT" sz="2400" b="1" i="1" dirty="0" smtClean="0"/>
              <a:t>t </a:t>
            </a:r>
            <a:r>
              <a:rPr kumimoji="0" lang="it-IT" sz="2400" b="1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voilà!!!</a:t>
            </a:r>
            <a:endParaRPr kumimoji="0" lang="it-IT" sz="2400" b="1" i="1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equazioni</a:t>
            </a:r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467544" y="4725144"/>
            <a:ext cx="7467600" cy="43204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it-IT" sz="240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5" name="Segnaposto contenuto 2"/>
          <p:cNvSpPr txBox="1">
            <a:spLocks/>
          </p:cNvSpPr>
          <p:nvPr/>
        </p:nvSpPr>
        <p:spPr>
          <a:xfrm>
            <a:off x="488776" y="1628800"/>
            <a:ext cx="7467600" cy="72008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it-IT" sz="2400" b="1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continua da </a:t>
            </a:r>
            <a:r>
              <a:rPr kumimoji="0" lang="it-IT" sz="2400" b="1" i="1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prima…applichiamo</a:t>
            </a:r>
            <a:r>
              <a:rPr kumimoji="0" lang="it-IT" sz="2400" b="1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il secondo principio di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it-IT" sz="2400" b="1" i="1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equivalenza…</a:t>
            </a:r>
            <a:endParaRPr kumimoji="0" lang="it-IT" sz="2400" b="1" i="1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572000" y="32129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2492896"/>
            <a:ext cx="1800200" cy="629196"/>
          </a:xfrm>
          <a:prstGeom prst="rect">
            <a:avLst/>
          </a:prstGeom>
          <a:noFill/>
        </p:spPr>
      </p:pic>
      <p:sp>
        <p:nvSpPr>
          <p:cNvPr id="23" name="CasellaDiTesto 22"/>
          <p:cNvSpPr txBox="1"/>
          <p:nvPr/>
        </p:nvSpPr>
        <p:spPr>
          <a:xfrm>
            <a:off x="5004048" y="25649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· 6</a:t>
            </a:r>
            <a:endParaRPr lang="it-IT" dirty="0"/>
          </a:p>
        </p:txBody>
      </p:sp>
      <p:cxnSp>
        <p:nvCxnSpPr>
          <p:cNvPr id="25" name="Connettore 1 24"/>
          <p:cNvCxnSpPr/>
          <p:nvPr/>
        </p:nvCxnSpPr>
        <p:spPr>
          <a:xfrm flipV="1">
            <a:off x="3491880" y="2780928"/>
            <a:ext cx="216024" cy="3600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>
          <a:xfrm flipV="1">
            <a:off x="5148064" y="2564904"/>
            <a:ext cx="216024" cy="3600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 flipV="1">
            <a:off x="4499992" y="2852936"/>
            <a:ext cx="216024" cy="3600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4077072"/>
            <a:ext cx="2304256" cy="484806"/>
          </a:xfrm>
          <a:prstGeom prst="rect">
            <a:avLst/>
          </a:prstGeom>
          <a:noFill/>
        </p:spPr>
      </p:pic>
      <p:sp>
        <p:nvSpPr>
          <p:cNvPr id="30" name="Segnaposto contenuto 2"/>
          <p:cNvSpPr txBox="1">
            <a:spLocks/>
          </p:cNvSpPr>
          <p:nvPr/>
        </p:nvSpPr>
        <p:spPr>
          <a:xfrm>
            <a:off x="488776" y="3284984"/>
            <a:ext cx="7467600" cy="72008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it-IT" sz="2400" b="1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… e</a:t>
            </a:r>
            <a:endParaRPr kumimoji="0" lang="it-IT" sz="2400" b="1" i="1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it-IT" sz="2400" b="1" i="1" dirty="0" smtClean="0"/>
              <a:t>quindi</a:t>
            </a:r>
            <a:r>
              <a:rPr kumimoji="0" lang="it-IT" sz="2400" b="1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…</a:t>
            </a:r>
            <a:endParaRPr kumimoji="0" lang="it-IT" sz="2400" b="1" i="1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Segnaposto contenuto 2"/>
          <p:cNvSpPr txBox="1">
            <a:spLocks/>
          </p:cNvSpPr>
          <p:nvPr/>
        </p:nvSpPr>
        <p:spPr>
          <a:xfrm>
            <a:off x="488776" y="4581128"/>
            <a:ext cx="7467600" cy="72008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it-IT" sz="2400" b="1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abbiamo ridotto a forma</a:t>
            </a:r>
            <a:r>
              <a:rPr kumimoji="0" lang="it-IT" sz="2400" b="1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intera l’equazione </a:t>
            </a:r>
            <a:r>
              <a:rPr kumimoji="0" lang="it-IT" sz="2400" b="1" i="1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inziale</a:t>
            </a:r>
            <a:r>
              <a:rPr kumimoji="0" lang="it-IT" sz="2400" b="1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!!!</a:t>
            </a:r>
            <a:endParaRPr kumimoji="0" lang="it-IT" sz="2400" b="1" i="1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2627784" y="25649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6 ·</a:t>
            </a:r>
            <a:endParaRPr lang="it-IT" dirty="0"/>
          </a:p>
        </p:txBody>
      </p:sp>
      <p:cxnSp>
        <p:nvCxnSpPr>
          <p:cNvPr id="33" name="Connettore 1 32"/>
          <p:cNvCxnSpPr/>
          <p:nvPr/>
        </p:nvCxnSpPr>
        <p:spPr>
          <a:xfrm flipV="1">
            <a:off x="2699792" y="2564904"/>
            <a:ext cx="216024" cy="3600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0" grpId="0"/>
      <p:bldP spid="31" grpId="0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Fine seconda parte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Per risolvere un’equazione si seguono i seguenti passi:</a:t>
            </a:r>
          </a:p>
          <a:p>
            <a:pPr marL="457200" indent="-457200">
              <a:spcBef>
                <a:spcPts val="1200"/>
              </a:spcBef>
              <a:buAutoNum type="arabicParenR"/>
            </a:pPr>
            <a:r>
              <a:rPr lang="it-IT" dirty="0" smtClean="0"/>
              <a:t>identifico </a:t>
            </a:r>
            <a:r>
              <a:rPr lang="it-IT" dirty="0" smtClean="0"/>
              <a:t>i termini noti e le incognite;</a:t>
            </a:r>
          </a:p>
          <a:p>
            <a:pPr marL="457200" indent="-457200">
              <a:buAutoNum type="arabicParenR"/>
            </a:pPr>
            <a:r>
              <a:rPr lang="it-IT" dirty="0" smtClean="0"/>
              <a:t>applico </a:t>
            </a:r>
            <a:r>
              <a:rPr lang="it-IT" dirty="0" smtClean="0"/>
              <a:t>la legge del trasporto in modo tale da avere in un membro tutte le incognite e nell’altro tutti i termini noti;</a:t>
            </a:r>
          </a:p>
          <a:p>
            <a:pPr marL="457200" indent="-457200">
              <a:buAutoNum type="arabicParenR"/>
            </a:pPr>
            <a:r>
              <a:rPr lang="it-IT" dirty="0" smtClean="0"/>
              <a:t>eseguo </a:t>
            </a:r>
            <a:r>
              <a:rPr lang="it-IT" dirty="0" smtClean="0"/>
              <a:t>separatamente la somma algebrica delle incognite e dei termini noti;</a:t>
            </a:r>
          </a:p>
          <a:p>
            <a:pPr marL="457200" indent="-457200">
              <a:buAutoNum type="arabicParenR"/>
            </a:pPr>
            <a:r>
              <a:rPr lang="it-IT" dirty="0" smtClean="0"/>
              <a:t>divido </a:t>
            </a:r>
            <a:r>
              <a:rPr lang="it-IT" dirty="0" smtClean="0"/>
              <a:t>entrambi i membri per il coefficiente dell’incognita, applicando così, il secondo principio di equivalenza per risolvere l’equazione </a:t>
            </a:r>
            <a:r>
              <a:rPr lang="it-IT" u="sng" dirty="0" smtClean="0">
                <a:solidFill>
                  <a:srgbClr val="FF0000"/>
                </a:solidFill>
              </a:rPr>
              <a:t>(calcolare il valore di x)</a:t>
            </a:r>
            <a:r>
              <a:rPr lang="it-IT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467600" cy="792088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“Trova un numero tale che il suo doppio sommato con il numero stesso sia uguale al suo triplo”…</a:t>
            </a:r>
          </a:p>
          <a:p>
            <a:pPr>
              <a:buNone/>
            </a:pPr>
            <a:endParaRPr lang="it-IT" b="1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251520" y="2780928"/>
            <a:ext cx="8280920" cy="388843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Trova un numero				x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tale che					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</a:t>
            </a: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 suo doppio					2x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sommato					+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 il numero stesso				x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sia uguale					=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 suo triplo					3x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it-IT" sz="2400" dirty="0" smtClean="0"/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it-IT" sz="2400" b="1" dirty="0" smtClean="0"/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it-IT" sz="2400" b="1" dirty="0" smtClean="0"/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it-IT" sz="2400" b="1" dirty="0" smtClean="0"/>
              <a:t>x + 2x = 3x</a:t>
            </a:r>
            <a:endParaRPr kumimoji="0" lang="it-IT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323528" y="1628800"/>
            <a:ext cx="8280920" cy="3528392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lang="it-IT" sz="2400" b="1" dirty="0" smtClean="0"/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it-IT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Qual</a:t>
            </a:r>
            <a:r>
              <a:rPr kumimoji="0" lang="it-IT" sz="9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è?</a:t>
            </a:r>
            <a:endParaRPr kumimoji="0" lang="it-IT" sz="9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identità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612776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Si dice identità un’uguaglianza tra due espressioni (di cui almeno una letterale) che è verificata da qualunque valore attribuito alla lettera o alle lettere che vi figurano.</a:t>
            </a: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609600" y="3429000"/>
            <a:ext cx="7467600" cy="11521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lang="it-IT" sz="2400" dirty="0" smtClean="0"/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it-IT" sz="2800" i="1" dirty="0" smtClean="0"/>
              <a:t>x + 2x = 3x</a:t>
            </a:r>
            <a:endParaRPr kumimoji="0" lang="it-IT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892696"/>
          </a:xfrm>
        </p:spPr>
        <p:txBody>
          <a:bodyPr/>
          <a:lstStyle/>
          <a:p>
            <a:pPr marL="179388" indent="-179388">
              <a:buNone/>
            </a:pPr>
            <a:r>
              <a:rPr lang="it-IT" dirty="0" smtClean="0"/>
              <a:t>“ Trova un numero tale che il suo doppio sommato con se stesso sia uguale a 21”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539552" y="2492896"/>
            <a:ext cx="77768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it-IT" sz="2400" dirty="0" smtClean="0"/>
              <a:t>Trova un numero				</a:t>
            </a:r>
            <a:r>
              <a:rPr lang="it-IT" sz="2400" i="1" dirty="0" smtClean="0"/>
              <a:t>x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it-IT" sz="2400" dirty="0" smtClean="0"/>
              <a:t>tale che					</a:t>
            </a:r>
            <a:r>
              <a:rPr lang="it-IT" sz="2400" dirty="0" smtClean="0">
                <a:sym typeface="Wingdings" pitchFamily="2" charset="2"/>
              </a:rPr>
              <a:t></a:t>
            </a:r>
            <a:endParaRPr lang="it-IT" sz="24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it-IT" sz="2400" dirty="0" smtClean="0"/>
              <a:t>il suo doppio					</a:t>
            </a:r>
            <a:r>
              <a:rPr lang="it-IT" sz="2400" i="1" dirty="0" smtClean="0"/>
              <a:t>2x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it-IT" sz="2400" dirty="0" smtClean="0"/>
              <a:t>sommato					+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it-IT" sz="2400" dirty="0" smtClean="0"/>
              <a:t>con il numero stesso			</a:t>
            </a:r>
            <a:r>
              <a:rPr lang="it-IT" sz="2400" i="1" dirty="0" smtClean="0"/>
              <a:t>x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it-IT" sz="2400" dirty="0" smtClean="0"/>
              <a:t>sia uguale					=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it-IT" sz="2400" dirty="0" smtClean="0"/>
              <a:t>a 21						</a:t>
            </a:r>
            <a:r>
              <a:rPr lang="it-IT" sz="2400" i="1" dirty="0" smtClean="0"/>
              <a:t>3x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it-IT" sz="2400" dirty="0" smtClean="0"/>
          </a:p>
          <a:p>
            <a:pPr marL="274320" lvl="0" indent="-274320" algn="ctr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it-IT" sz="2400" i="1" dirty="0" smtClean="0"/>
              <a:t>2x + x = 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equazioni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612776"/>
          </a:xfrm>
        </p:spPr>
        <p:txBody>
          <a:bodyPr/>
          <a:lstStyle/>
          <a:p>
            <a:pPr algn="just">
              <a:buNone/>
            </a:pPr>
            <a:r>
              <a:rPr lang="it-IT" dirty="0" smtClean="0"/>
              <a:t>Si dice equazione un’uguaglianza tra due espressioni (di cui almeno una letterale) verificata solo da particolari valori attribuiti alla lettera o alle lettere che vi figurano.</a:t>
            </a: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609600" y="3429000"/>
            <a:ext cx="7467600" cy="11521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lang="it-IT" sz="2400" dirty="0" smtClean="0"/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it-IT" sz="2800" i="1" dirty="0" smtClean="0"/>
              <a:t>2x + x = 21</a:t>
            </a:r>
            <a:endParaRPr kumimoji="0" lang="it-IT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equazioni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843808" y="1806932"/>
            <a:ext cx="4536504" cy="2260848"/>
          </a:xfrm>
        </p:spPr>
        <p:txBody>
          <a:bodyPr/>
          <a:lstStyle/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3200" i="1" dirty="0" smtClean="0"/>
              <a:t>2x = x + 1</a:t>
            </a:r>
          </a:p>
        </p:txBody>
      </p:sp>
      <p:cxnSp>
        <p:nvCxnSpPr>
          <p:cNvPr id="5" name="Connettore 2 4"/>
          <p:cNvCxnSpPr/>
          <p:nvPr/>
        </p:nvCxnSpPr>
        <p:spPr>
          <a:xfrm>
            <a:off x="4499992" y="370774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 flipV="1">
            <a:off x="5940152" y="248360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4 9"/>
          <p:cNvCxnSpPr/>
          <p:nvPr/>
        </p:nvCxnSpPr>
        <p:spPr>
          <a:xfrm flipV="1">
            <a:off x="4499992" y="3851756"/>
            <a:ext cx="720080" cy="57606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>
            <a:off x="5220072" y="363573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>
            <a:off x="5148064" y="211427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termine noto</a:t>
            </a:r>
            <a:endParaRPr lang="it-IT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3923928" y="471585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incognita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403648" y="255561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coefficiente dell’incognita</a:t>
            </a:r>
            <a:endParaRPr lang="it-IT" dirty="0"/>
          </a:p>
        </p:txBody>
      </p:sp>
      <p:cxnSp>
        <p:nvCxnSpPr>
          <p:cNvPr id="12" name="Connettore 2 11"/>
          <p:cNvCxnSpPr/>
          <p:nvPr/>
        </p:nvCxnSpPr>
        <p:spPr>
          <a:xfrm>
            <a:off x="2915816" y="2987660"/>
            <a:ext cx="129614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Equazioni equivalenti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404864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Osserviamo le due equazioni seguenti: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			</a:t>
            </a:r>
            <a:r>
              <a:rPr lang="it-IT" i="1" dirty="0" smtClean="0"/>
              <a:t>x + 4x = 15</a:t>
            </a:r>
          </a:p>
          <a:p>
            <a:pPr>
              <a:buNone/>
            </a:pPr>
            <a:endParaRPr lang="it-IT" i="1" dirty="0" smtClean="0"/>
          </a:p>
          <a:p>
            <a:pPr>
              <a:buNone/>
            </a:pPr>
            <a:r>
              <a:rPr lang="it-IT" i="1" dirty="0" smtClean="0"/>
              <a:t>				2x + 1 = x + 4</a:t>
            </a:r>
          </a:p>
          <a:p>
            <a:pPr>
              <a:buNone/>
            </a:pPr>
            <a:endParaRPr lang="it-IT" i="1" dirty="0" smtClean="0"/>
          </a:p>
          <a:p>
            <a:pPr>
              <a:buNone/>
            </a:pPr>
            <a:endParaRPr lang="it-IT" i="1" dirty="0" smtClean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609600" y="3933056"/>
            <a:ext cx="7467600" cy="24048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it-IT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Entrambe hanno come soluzione</a:t>
            </a:r>
            <a:r>
              <a:rPr kumimoji="0" lang="it-IT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 Quindi possiamo dire che: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lang="it-IT" sz="2400" i="1" baseline="0" dirty="0" smtClean="0"/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it-IT" sz="2400" b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Due </a:t>
            </a:r>
            <a:r>
              <a:rPr lang="it-IT" sz="2400" u="sng" dirty="0" err="1" smtClean="0"/>
              <a:t>equazion</a:t>
            </a:r>
            <a:r>
              <a:rPr kumimoji="0" lang="it-IT" sz="2400" b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it-IT" sz="2400" b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 dicono </a:t>
            </a:r>
            <a:r>
              <a:rPr kumimoji="0" lang="it-IT" sz="2400" b="1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equivalenti</a:t>
            </a:r>
            <a:r>
              <a:rPr kumimoji="0" lang="it-IT" sz="2400" b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quando hanno le </a:t>
            </a:r>
            <a:r>
              <a:rPr kumimoji="0" lang="it-IT" sz="2400" b="1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stesse soluzioni.</a:t>
            </a:r>
            <a:endParaRPr kumimoji="0" lang="it-IT" sz="2400" b="1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it-IT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it-IT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it-IT" dirty="0" smtClean="0"/>
              <a:t>Le equazioni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32656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Consideriamo l’equazione 	</a:t>
            </a:r>
            <a:r>
              <a:rPr lang="it-IT" i="1" dirty="0" smtClean="0"/>
              <a:t>4x + 5 = 17</a:t>
            </a:r>
            <a:endParaRPr lang="it-IT" i="1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467544" y="1412776"/>
            <a:ext cx="7467600" cy="532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it-IT" sz="2400" noProof="0" dirty="0" smtClean="0"/>
              <a:t>… la sua soluzione è </a:t>
            </a:r>
            <a:r>
              <a:rPr lang="it-IT" sz="2400" i="1" noProof="0" dirty="0" smtClean="0"/>
              <a:t>x = 3</a:t>
            </a:r>
            <a:endParaRPr kumimoji="0" lang="it-IT" sz="2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539552" y="1844824"/>
            <a:ext cx="7416824" cy="1008112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it-IT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</a:t>
            </a:r>
            <a:r>
              <a:rPr kumimoji="0" lang="it-IT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addizioniamo </a:t>
            </a:r>
            <a:r>
              <a:rPr kumimoji="0" lang="it-IT" sz="2400" b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 entrambi i membri </a:t>
            </a:r>
            <a:r>
              <a:rPr kumimoji="0" lang="it-IT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dell’equazione un numero qualunque per esempio  +4…</a:t>
            </a:r>
            <a:endParaRPr kumimoji="0" lang="it-IT" sz="2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467544" y="2780928"/>
            <a:ext cx="7467600" cy="43204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it-IT" sz="2400" i="1" dirty="0" smtClean="0"/>
              <a:t>4 x + 5 </a:t>
            </a:r>
            <a:r>
              <a:rPr lang="it-IT" sz="2400" i="1" dirty="0" smtClean="0">
                <a:solidFill>
                  <a:srgbClr val="FF0000"/>
                </a:solidFill>
              </a:rPr>
              <a:t>+ 4</a:t>
            </a:r>
            <a:r>
              <a:rPr lang="it-IT" sz="2400" i="1" dirty="0" smtClean="0"/>
              <a:t> = 17 </a:t>
            </a:r>
            <a:r>
              <a:rPr lang="it-IT" sz="2400" i="1" dirty="0" smtClean="0">
                <a:solidFill>
                  <a:srgbClr val="FF0000"/>
                </a:solidFill>
              </a:rPr>
              <a:t>+ 4</a:t>
            </a:r>
            <a:endParaRPr kumimoji="0" lang="it-IT" sz="24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467544" y="3140968"/>
            <a:ext cx="7467600" cy="43204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it-IT" sz="2400" b="1" i="1" dirty="0" smtClean="0"/>
              <a:t>4 x + 9 = 21</a:t>
            </a:r>
            <a:endParaRPr kumimoji="0" lang="it-IT" sz="2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3501008"/>
            <a:ext cx="7467600" cy="9647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it-IT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</a:t>
            </a:r>
            <a:r>
              <a:rPr kumimoji="0" lang="it-IT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sottraiamo </a:t>
            </a:r>
            <a:r>
              <a:rPr kumimoji="0" lang="it-IT" sz="2400" b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 entrambi i membri </a:t>
            </a:r>
            <a:r>
              <a:rPr kumimoji="0" lang="it-IT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dell’equazione un numero qualunque per esempio - 5…</a:t>
            </a:r>
            <a:endParaRPr kumimoji="0" lang="it-IT" sz="2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488776" y="4437112"/>
            <a:ext cx="7467600" cy="43204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it-IT" sz="2400" i="1" dirty="0" smtClean="0"/>
              <a:t>4 x + 5 </a:t>
            </a:r>
            <a:r>
              <a:rPr lang="it-IT" sz="2400" i="1" dirty="0" smtClean="0">
                <a:solidFill>
                  <a:srgbClr val="FF0000"/>
                </a:solidFill>
              </a:rPr>
              <a:t>- </a:t>
            </a:r>
            <a:r>
              <a:rPr lang="it-IT" sz="2400" i="1" dirty="0" err="1" smtClean="0">
                <a:solidFill>
                  <a:srgbClr val="FF0000"/>
                </a:solidFill>
              </a:rPr>
              <a:t>5</a:t>
            </a:r>
            <a:r>
              <a:rPr lang="it-IT" sz="2400" i="1" dirty="0" smtClean="0"/>
              <a:t> = 17 </a:t>
            </a:r>
            <a:r>
              <a:rPr lang="it-IT" sz="2400" i="1" dirty="0" smtClean="0">
                <a:solidFill>
                  <a:srgbClr val="FF0000"/>
                </a:solidFill>
              </a:rPr>
              <a:t>- 5</a:t>
            </a:r>
            <a:endParaRPr kumimoji="0" lang="it-IT" sz="24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488776" y="4941168"/>
            <a:ext cx="7467600" cy="43204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it-IT" sz="2400" b="1" i="1" dirty="0" smtClean="0"/>
              <a:t>4 x = 12</a:t>
            </a:r>
            <a:endParaRPr kumimoji="0" lang="it-IT" sz="2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equazioni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9089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Sulla base di quanto visto prima possiamo </a:t>
            </a:r>
            <a:r>
              <a:rPr lang="it-IT" dirty="0" smtClean="0"/>
              <a:t>affermare che</a:t>
            </a:r>
            <a:r>
              <a:rPr lang="it-IT" dirty="0" smtClean="0"/>
              <a:t>:</a:t>
            </a:r>
          </a:p>
          <a:p>
            <a:pPr algn="just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u="sng" dirty="0" smtClean="0">
                <a:solidFill>
                  <a:srgbClr val="FF0000"/>
                </a:solidFill>
              </a:rPr>
              <a:t>Addizionando o sottraendo ai due membri di un’equazione una stessa espressione algebrica letterale ( o uno stesso numero) otteniamo un’equazione equivalente a quella data.</a:t>
            </a: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1331640" y="4581128"/>
            <a:ext cx="6027440" cy="149614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it-IT" sz="3600" b="1" i="0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it-IT" sz="3600" b="1" i="0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Primo principio di equivalenza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5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165</TotalTime>
  <Words>610</Words>
  <Application>Microsoft Office PowerPoint</Application>
  <PresentationFormat>Presentazione su schermo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Loggia</vt:lpstr>
      <vt:lpstr>Le equazioni</vt:lpstr>
      <vt:lpstr>Diapositiva 2</vt:lpstr>
      <vt:lpstr>Le identità</vt:lpstr>
      <vt:lpstr>Diapositiva 4</vt:lpstr>
      <vt:lpstr>Le equazioni</vt:lpstr>
      <vt:lpstr>Le equazioni</vt:lpstr>
      <vt:lpstr>Equazioni equivalenti</vt:lpstr>
      <vt:lpstr>Le equazioni</vt:lpstr>
      <vt:lpstr>Le equazioni</vt:lpstr>
      <vt:lpstr>Le equazioni</vt:lpstr>
      <vt:lpstr>Le equazioni</vt:lpstr>
      <vt:lpstr>Le equazioni</vt:lpstr>
      <vt:lpstr>Le equazioni</vt:lpstr>
      <vt:lpstr>Le equazioni</vt:lpstr>
      <vt:lpstr>Fine seconda parte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equazioni</dc:title>
  <dc:creator>Andrea</dc:creator>
  <cp:lastModifiedBy>Amedeo Rollo</cp:lastModifiedBy>
  <cp:revision>25</cp:revision>
  <dcterms:created xsi:type="dcterms:W3CDTF">2016-02-29T14:52:55Z</dcterms:created>
  <dcterms:modified xsi:type="dcterms:W3CDTF">2016-03-03T04:13:43Z</dcterms:modified>
</cp:coreProperties>
</file>