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66" r:id="rId3"/>
    <p:sldId id="409" r:id="rId4"/>
    <p:sldId id="430" r:id="rId5"/>
    <p:sldId id="429" r:id="rId6"/>
    <p:sldId id="433" r:id="rId7"/>
    <p:sldId id="434" r:id="rId8"/>
    <p:sldId id="435" r:id="rId9"/>
    <p:sldId id="436" r:id="rId10"/>
    <p:sldId id="437" r:id="rId11"/>
    <p:sldId id="438" r:id="rId12"/>
    <p:sldId id="439" r:id="rId13"/>
    <p:sldId id="440" r:id="rId14"/>
    <p:sldId id="441" r:id="rId15"/>
    <p:sldId id="443" r:id="rId16"/>
    <p:sldId id="444" r:id="rId17"/>
    <p:sldId id="442" r:id="rId18"/>
    <p:sldId id="447" r:id="rId19"/>
    <p:sldId id="445" r:id="rId20"/>
    <p:sldId id="446" r:id="rId21"/>
    <p:sldId id="365" r:id="rId22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u="sng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u="sng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u="sng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u="sng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u="sng"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9900"/>
    <a:srgbClr val="EEFBA3"/>
    <a:srgbClr val="EAFEA0"/>
    <a:srgbClr val="FFFF99"/>
    <a:srgbClr val="FFFF00"/>
    <a:srgbClr val="A50021"/>
    <a:srgbClr val="0000FF"/>
    <a:srgbClr val="F086F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58" autoAdjust="0"/>
    <p:restoredTop sz="94322" autoAdjust="0"/>
  </p:normalViewPr>
  <p:slideViewPr>
    <p:cSldViewPr>
      <p:cViewPr varScale="1">
        <p:scale>
          <a:sx n="65" d="100"/>
          <a:sy n="65" d="100"/>
        </p:scale>
        <p:origin x="88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283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u="none"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3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293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u="none"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93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/>
            </a:lvl1pPr>
          </a:lstStyle>
          <a:p>
            <a:pPr>
              <a:defRPr/>
            </a:pPr>
            <a:fld id="{FAAD41CB-66DF-448A-90B7-60380558B60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AD41CB-66DF-448A-90B7-60380558B609}" type="slidenum">
              <a:rPr lang="it-IT" altLang="it-IT" smtClean="0"/>
              <a:pPr>
                <a:defRPr/>
              </a:pPr>
              <a:t>7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43638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40149-A834-4C57-84A5-EA5DF1CB60A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8049585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D9360-0D04-4520-BE6C-DF80F5FF453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7805866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5CC52-B439-4415-A7E9-78FD4801951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348847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F1FFB-683B-4AD6-837B-D288958FE89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3076579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D9FE2-D304-4A45-A804-7044EB15237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7105049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0E4AE-70CB-4091-94B2-D782694FD2D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2895089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0A27F-171F-4134-8235-60AE57933EA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4942016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7F3AD-C299-49CB-85B8-F7E02F2EB17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740636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3AF5A-2D4A-4C62-89A9-F16C1B078BA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3741217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E5DEE-9EC8-4759-BF0B-4009EEF92B5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3200316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70D0D-7F54-49A9-A320-0992F2588E5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9410295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u="none"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u="none"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u="none"/>
            </a:lvl1pPr>
          </a:lstStyle>
          <a:p>
            <a:pPr>
              <a:defRPr/>
            </a:pPr>
            <a:fld id="{36D6CC0B-5460-4F5B-ADBD-4C1FA0B6CE7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1619250" y="44624"/>
            <a:ext cx="6264275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</a:t>
            </a:r>
            <a:r>
              <a:rPr lang="en-GB" sz="4000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Falso</a:t>
            </a:r>
            <a:r>
              <a:rPr lang="en-GB" sz="40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it-IT" sz="400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6" name="Text Box 31"/>
          <p:cNvSpPr txBox="1">
            <a:spLocks noChangeArrowheads="1"/>
          </p:cNvSpPr>
          <p:nvPr/>
        </p:nvSpPr>
        <p:spPr bwMode="auto">
          <a:xfrm>
            <a:off x="250825" y="1513905"/>
            <a:ext cx="8642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i="1" u="none" dirty="0" smtClean="0"/>
              <a:t>I Connettivi Logici</a:t>
            </a:r>
            <a:endParaRPr lang="it-IT" altLang="it-IT" sz="2400" i="1" u="none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95" y="2522017"/>
            <a:ext cx="4723809" cy="224761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503239" y="1787332"/>
            <a:ext cx="83892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Se una proposizione </a:t>
            </a:r>
            <a:r>
              <a:rPr lang="it-IT" altLang="it-IT" sz="2400" i="1" u="none" dirty="0" smtClean="0">
                <a:solidFill>
                  <a:srgbClr val="FF0000"/>
                </a:solidFill>
              </a:rPr>
              <a:t>è vera la sua negazione è falsa</a:t>
            </a:r>
            <a:r>
              <a:rPr lang="it-IT" altLang="it-IT" sz="2400" i="1" u="none" dirty="0" smtClean="0"/>
              <a:t>.</a:t>
            </a:r>
            <a:endParaRPr lang="it-IT" altLang="it-IT" sz="2400" b="1" i="1" u="none" dirty="0" smtClean="0"/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503239" y="1196752"/>
            <a:ext cx="50768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>
                <a:solidFill>
                  <a:schemeClr val="accent2"/>
                </a:solidFill>
              </a:rPr>
              <a:t>La negazione di una proposizione</a:t>
            </a:r>
            <a:endParaRPr lang="it-IT" altLang="it-IT" sz="2400" u="none" dirty="0">
              <a:solidFill>
                <a:schemeClr val="accent2"/>
              </a:solidFill>
            </a:endParaRPr>
          </a:p>
        </p:txBody>
      </p:sp>
      <p:sp>
        <p:nvSpPr>
          <p:cNvPr id="7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</a:t>
            </a:r>
            <a:r>
              <a:rPr lang="en-GB" sz="4000" u="none" kern="0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Falso</a:t>
            </a:r>
            <a:r>
              <a:rPr lang="en-GB" sz="4000" u="none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03239" y="2591028"/>
            <a:ext cx="23883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 u="none" dirty="0" smtClean="0"/>
              <a:t>Proposizione:</a:t>
            </a:r>
            <a:endParaRPr lang="it-IT" altLang="it-IT" sz="2400" b="1" i="1" u="none" dirty="0" smtClean="0"/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491122" y="3232432"/>
            <a:ext cx="40088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 u="none" dirty="0" smtClean="0"/>
              <a:t>La farfalla ha quattro ali.</a:t>
            </a:r>
            <a:endParaRPr lang="it-IT" altLang="it-IT" sz="2400" b="1" i="1" u="none" dirty="0" smtClean="0"/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506666" y="4227756"/>
            <a:ext cx="23883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 u="none" dirty="0" smtClean="0"/>
              <a:t>Negazione:</a:t>
            </a:r>
            <a:endParaRPr lang="it-IT" altLang="it-IT" sz="2400" b="1" i="1" u="none" dirty="0" smtClean="0"/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491122" y="4941168"/>
            <a:ext cx="44934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 u="none" dirty="0" smtClean="0"/>
              <a:t>La farfalla non ha quattro ali.</a:t>
            </a:r>
            <a:endParaRPr lang="it-IT" altLang="it-IT" sz="2400" b="1" i="1" u="none" dirty="0" smtClean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591028"/>
            <a:ext cx="2743200" cy="290830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114" y="3027139"/>
            <a:ext cx="646170" cy="666958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545" y="4797152"/>
            <a:ext cx="468625" cy="708695"/>
          </a:xfrm>
          <a:prstGeom prst="rect">
            <a:avLst/>
          </a:prstGeom>
        </p:spPr>
      </p:pic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179512" y="508150"/>
            <a:ext cx="25565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>
                <a:solidFill>
                  <a:srgbClr val="009900"/>
                </a:solidFill>
              </a:rPr>
              <a:t>Le proposizioni</a:t>
            </a:r>
            <a:endParaRPr lang="it-IT" altLang="it-IT" sz="2400" u="none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0530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503239" y="1787332"/>
            <a:ext cx="83892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Se una </a:t>
            </a:r>
            <a:r>
              <a:rPr lang="it-IT" altLang="it-IT" sz="2400" u="none" dirty="0"/>
              <a:t>proposizione </a:t>
            </a:r>
            <a:r>
              <a:rPr lang="it-IT" altLang="it-IT" sz="2400" i="1" u="none" dirty="0" smtClean="0">
                <a:solidFill>
                  <a:srgbClr val="FF0000"/>
                </a:solidFill>
              </a:rPr>
              <a:t>è falsa la sua negazione è vera</a:t>
            </a:r>
            <a:r>
              <a:rPr lang="it-IT" altLang="it-IT" sz="2400" i="1" u="none" dirty="0" smtClean="0"/>
              <a:t>.</a:t>
            </a:r>
            <a:endParaRPr lang="it-IT" altLang="it-IT" sz="2400" b="1" i="1" u="none" dirty="0" smtClean="0"/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503239" y="1196752"/>
            <a:ext cx="54016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>
                <a:solidFill>
                  <a:schemeClr val="accent2"/>
                </a:solidFill>
              </a:rPr>
              <a:t>La negazione di una proposizione</a:t>
            </a:r>
            <a:endParaRPr lang="it-IT" altLang="it-IT" sz="2400" u="none" dirty="0">
              <a:solidFill>
                <a:schemeClr val="accent2"/>
              </a:solidFill>
            </a:endParaRPr>
          </a:p>
        </p:txBody>
      </p:sp>
      <p:sp>
        <p:nvSpPr>
          <p:cNvPr id="7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</a:t>
            </a:r>
            <a:r>
              <a:rPr lang="en-GB" sz="4000" u="none" kern="0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Falso</a:t>
            </a:r>
            <a:r>
              <a:rPr lang="en-GB" sz="4000" u="none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503239" y="2591028"/>
            <a:ext cx="23883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 u="none" dirty="0" smtClean="0"/>
              <a:t>Proposizione:</a:t>
            </a:r>
            <a:endParaRPr lang="it-IT" altLang="it-IT" sz="2400" b="1" i="1" u="none" dirty="0" smtClean="0"/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491122" y="3232432"/>
            <a:ext cx="4728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 u="none" dirty="0" smtClean="0"/>
              <a:t>Il dromedario ha due gobbe.</a:t>
            </a:r>
            <a:endParaRPr lang="it-IT" altLang="it-IT" sz="2400" b="1" i="1" u="none" dirty="0" smtClean="0"/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506666" y="4227756"/>
            <a:ext cx="23883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 u="none" dirty="0" smtClean="0"/>
              <a:t>Negazione:</a:t>
            </a:r>
            <a:endParaRPr lang="it-IT" altLang="it-IT" sz="2400" b="1" i="1" u="none" dirty="0" smtClean="0"/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491122" y="4941168"/>
            <a:ext cx="49449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 u="none" dirty="0"/>
              <a:t>Il dromedario </a:t>
            </a:r>
            <a:r>
              <a:rPr lang="it-IT" altLang="it-IT" sz="2400" i="1" u="none" dirty="0" smtClean="0"/>
              <a:t>non ha </a:t>
            </a:r>
            <a:r>
              <a:rPr lang="it-IT" altLang="it-IT" sz="2400" i="1" u="none" dirty="0"/>
              <a:t>due </a:t>
            </a:r>
            <a:r>
              <a:rPr lang="it-IT" altLang="it-IT" sz="2400" i="1" u="none" dirty="0" smtClean="0"/>
              <a:t>gobbe.</a:t>
            </a:r>
            <a:endParaRPr lang="it-IT" altLang="it-IT" sz="2400" b="1" i="1" u="none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760688"/>
            <a:ext cx="646170" cy="666958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241" y="3127831"/>
            <a:ext cx="468625" cy="708695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280" y="2475194"/>
            <a:ext cx="1981200" cy="1514475"/>
          </a:xfrm>
          <a:prstGeom prst="rect">
            <a:avLst/>
          </a:prstGeom>
        </p:spPr>
      </p:pic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179512" y="508150"/>
            <a:ext cx="25565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>
                <a:solidFill>
                  <a:srgbClr val="009900"/>
                </a:solidFill>
              </a:rPr>
              <a:t>Le proposizioni</a:t>
            </a:r>
            <a:endParaRPr lang="it-IT" altLang="it-IT" sz="2400" u="none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352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377511" y="1873236"/>
            <a:ext cx="8389241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Una proposizione si indica con una lettera minuscola dell’alfabeto (p, q, r, s,…), la sua negazione anteponendo ad essa il simbolo chiamato «tilde»: </a:t>
            </a:r>
            <a:r>
              <a:rPr lang="it-IT" altLang="it-IT" sz="2800" u="none" dirty="0" smtClean="0"/>
              <a:t>~</a:t>
            </a:r>
            <a:endParaRPr lang="it-IT" altLang="it-IT" sz="2800" b="1" i="1" u="none" dirty="0" smtClean="0"/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503239" y="1196752"/>
            <a:ext cx="58688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>
                <a:solidFill>
                  <a:schemeClr val="accent2"/>
                </a:solidFill>
              </a:rPr>
              <a:t>La negazione di una proposizione</a:t>
            </a:r>
            <a:endParaRPr lang="it-IT" altLang="it-IT" sz="2400" u="none" dirty="0">
              <a:solidFill>
                <a:schemeClr val="accent2"/>
              </a:solidFill>
            </a:endParaRPr>
          </a:p>
        </p:txBody>
      </p:sp>
      <p:sp>
        <p:nvSpPr>
          <p:cNvPr id="7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</a:t>
            </a:r>
            <a:r>
              <a:rPr lang="en-GB" sz="4000" u="none" kern="0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Falso</a:t>
            </a:r>
            <a:r>
              <a:rPr lang="en-GB" sz="4000" u="none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704537" y="3826219"/>
            <a:ext cx="46675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 u="none" dirty="0"/>
              <a:t>p</a:t>
            </a:r>
            <a:r>
              <a:rPr lang="it-IT" altLang="it-IT" sz="2400" i="1" u="none" dirty="0" smtClean="0"/>
              <a:t>: tutti i giorni sorge il Sole</a:t>
            </a:r>
            <a:endParaRPr lang="it-IT" altLang="it-IT" sz="2400" b="1" i="1" u="none" dirty="0" smtClean="0"/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739355" y="5400874"/>
            <a:ext cx="53528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it-IT" altLang="it-IT" sz="2400" i="1" u="none" dirty="0"/>
              <a:t>p: tutti </a:t>
            </a:r>
            <a:r>
              <a:rPr lang="it-IT" altLang="it-IT" sz="2400" i="1" u="none" dirty="0" smtClean="0"/>
              <a:t>gli uomini hanno una casa.</a:t>
            </a:r>
            <a:endParaRPr lang="it-IT" altLang="it-IT" sz="2400" b="1" i="1" u="none" dirty="0" smtClean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189" y="3872154"/>
            <a:ext cx="402772" cy="41573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622" y="4445751"/>
            <a:ext cx="295906" cy="447786"/>
          </a:xfrm>
          <a:prstGeom prst="rect">
            <a:avLst/>
          </a:prstGeom>
        </p:spPr>
      </p:pic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419597" y="4359878"/>
            <a:ext cx="5168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/>
              <a:t>~ </a:t>
            </a:r>
            <a:r>
              <a:rPr lang="it-IT" altLang="it-IT" sz="2400" i="1" u="none" dirty="0" smtClean="0"/>
              <a:t>p: non tutti i giorni sorge il Sole</a:t>
            </a:r>
            <a:endParaRPr lang="it-IT" altLang="it-IT" sz="2400" b="1" i="1" u="none" dirty="0" smtClean="0"/>
          </a:p>
        </p:txBody>
      </p:sp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1472167" y="5961407"/>
            <a:ext cx="57640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it-IT" altLang="it-IT" sz="2400" u="none" dirty="0"/>
              <a:t>~ </a:t>
            </a:r>
            <a:r>
              <a:rPr lang="it-IT" altLang="it-IT" sz="2400" i="1" u="none" dirty="0" smtClean="0"/>
              <a:t>p</a:t>
            </a:r>
            <a:r>
              <a:rPr lang="it-IT" altLang="it-IT" sz="2400" i="1" u="none" dirty="0"/>
              <a:t>: </a:t>
            </a:r>
            <a:r>
              <a:rPr lang="it-IT" altLang="it-IT" sz="2400" i="1" u="none" dirty="0" smtClean="0"/>
              <a:t>non tutti gli uomini hanno una casa.</a:t>
            </a:r>
            <a:endParaRPr lang="it-IT" altLang="it-IT" sz="2400" b="1" i="1" u="none" dirty="0" smtClean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025" y="5400874"/>
            <a:ext cx="295906" cy="447786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366" y="5954545"/>
            <a:ext cx="402772" cy="415730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052" y="3233988"/>
            <a:ext cx="965079" cy="317460"/>
          </a:xfrm>
          <a:prstGeom prst="rect">
            <a:avLst/>
          </a:prstGeom>
        </p:spPr>
      </p:pic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179512" y="508150"/>
            <a:ext cx="25565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>
                <a:solidFill>
                  <a:srgbClr val="009900"/>
                </a:solidFill>
              </a:rPr>
              <a:t>Le proposizioni</a:t>
            </a:r>
            <a:endParaRPr lang="it-IT" altLang="it-IT" sz="2400" u="none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125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377511" y="1873236"/>
            <a:ext cx="51305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Si può concludere dicendo che: </a:t>
            </a:r>
            <a:endParaRPr lang="it-IT" altLang="it-IT" sz="2800" b="1" i="1" u="none" dirty="0" smtClean="0"/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503239" y="1196752"/>
            <a:ext cx="52208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>
                <a:solidFill>
                  <a:schemeClr val="accent2"/>
                </a:solidFill>
              </a:rPr>
              <a:t>La negazione di una proposizione</a:t>
            </a:r>
            <a:endParaRPr lang="it-IT" altLang="it-IT" sz="2400" u="none" dirty="0">
              <a:solidFill>
                <a:schemeClr val="accent2"/>
              </a:solidFill>
            </a:endParaRPr>
          </a:p>
        </p:txBody>
      </p:sp>
      <p:sp>
        <p:nvSpPr>
          <p:cNvPr id="7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</a:t>
            </a:r>
            <a:r>
              <a:rPr lang="en-GB" sz="4000" u="none" kern="0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Falso</a:t>
            </a:r>
            <a:r>
              <a:rPr lang="en-GB" sz="4000" u="none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096" y="1288945"/>
            <a:ext cx="965079" cy="317460"/>
          </a:xfrm>
          <a:prstGeom prst="rect">
            <a:avLst/>
          </a:prstGeom>
        </p:spPr>
      </p:pic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3914672" y="2376816"/>
            <a:ext cx="44825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Se «p» è vera, </a:t>
            </a:r>
            <a:r>
              <a:rPr lang="it-IT" altLang="it-IT" sz="2400" u="none" dirty="0"/>
              <a:t>«~p</a:t>
            </a:r>
            <a:r>
              <a:rPr lang="it-IT" altLang="it-IT" sz="2400" u="none" dirty="0" smtClean="0"/>
              <a:t>» è falsa. </a:t>
            </a:r>
            <a:endParaRPr lang="it-IT" altLang="it-IT" sz="2800" b="1" i="1" u="none" dirty="0" smtClean="0"/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3912538" y="2869901"/>
            <a:ext cx="4628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Se «p» è falsa, </a:t>
            </a:r>
            <a:r>
              <a:rPr lang="it-IT" altLang="it-IT" sz="2400" u="none" dirty="0"/>
              <a:t>«~p</a:t>
            </a:r>
            <a:r>
              <a:rPr lang="it-IT" altLang="it-IT" sz="2400" u="none" dirty="0" smtClean="0"/>
              <a:t>» è vera. </a:t>
            </a:r>
            <a:endParaRPr lang="it-IT" altLang="it-IT" sz="2800" b="1" i="1" u="none" dirty="0" smtClean="0"/>
          </a:p>
        </p:txBody>
      </p:sp>
      <p:grpSp>
        <p:nvGrpSpPr>
          <p:cNvPr id="36" name="Gruppo 35"/>
          <p:cNvGrpSpPr/>
          <p:nvPr/>
        </p:nvGrpSpPr>
        <p:grpSpPr>
          <a:xfrm>
            <a:off x="1104226" y="3866566"/>
            <a:ext cx="2808312" cy="2503709"/>
            <a:chOff x="2483768" y="3866566"/>
            <a:chExt cx="2808312" cy="2503709"/>
          </a:xfrm>
        </p:grpSpPr>
        <p:sp>
          <p:nvSpPr>
            <p:cNvPr id="20" name="Rettangolo 19"/>
            <p:cNvSpPr/>
            <p:nvPr/>
          </p:nvSpPr>
          <p:spPr bwMode="auto">
            <a:xfrm>
              <a:off x="2483768" y="3866566"/>
              <a:ext cx="2808312" cy="2503709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21" name="Rettangolo 20"/>
            <p:cNvSpPr/>
            <p:nvPr/>
          </p:nvSpPr>
          <p:spPr bwMode="auto">
            <a:xfrm>
              <a:off x="2843808" y="4077072"/>
              <a:ext cx="2160240" cy="2108228"/>
            </a:xfrm>
            <a:prstGeom prst="rect">
              <a:avLst/>
            </a:prstGeom>
            <a:solidFill>
              <a:srgbClr val="EEFBA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</p:txBody>
        </p:sp>
        <p:cxnSp>
          <p:nvCxnSpPr>
            <p:cNvPr id="23" name="Connettore diritto 22"/>
            <p:cNvCxnSpPr>
              <a:stCxn id="21" idx="0"/>
              <a:endCxn id="20" idx="2"/>
            </p:cNvCxnSpPr>
            <p:nvPr/>
          </p:nvCxnSpPr>
          <p:spPr bwMode="auto">
            <a:xfrm flipH="1">
              <a:off x="3887924" y="4077072"/>
              <a:ext cx="36004" cy="229320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Connettore diritto 24"/>
            <p:cNvCxnSpPr/>
            <p:nvPr/>
          </p:nvCxnSpPr>
          <p:spPr bwMode="auto">
            <a:xfrm>
              <a:off x="2843808" y="4797152"/>
              <a:ext cx="2160240" cy="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Connettore diritto 27"/>
            <p:cNvCxnSpPr/>
            <p:nvPr/>
          </p:nvCxnSpPr>
          <p:spPr bwMode="auto">
            <a:xfrm>
              <a:off x="2843808" y="5517232"/>
              <a:ext cx="216024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9" name="Immagin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6269" y="5571959"/>
              <a:ext cx="393651" cy="596825"/>
            </a:xfrm>
            <a:prstGeom prst="rect">
              <a:avLst/>
            </a:prstGeom>
          </p:spPr>
        </p:pic>
        <p:pic>
          <p:nvPicPr>
            <p:cNvPr id="30" name="Immagin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641" y="5599388"/>
              <a:ext cx="546032" cy="558730"/>
            </a:xfrm>
            <a:prstGeom prst="rect">
              <a:avLst/>
            </a:prstGeom>
          </p:spPr>
        </p:pic>
        <p:pic>
          <p:nvPicPr>
            <p:cNvPr id="31" name="Immagine 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9497" y="4150280"/>
              <a:ext cx="565714" cy="591429"/>
            </a:xfrm>
            <a:prstGeom prst="rect">
              <a:avLst/>
            </a:prstGeom>
          </p:spPr>
        </p:pic>
        <p:pic>
          <p:nvPicPr>
            <p:cNvPr id="32" name="Immagine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872" y="4889975"/>
              <a:ext cx="546032" cy="558730"/>
            </a:xfrm>
            <a:prstGeom prst="rect">
              <a:avLst/>
            </a:prstGeom>
          </p:spPr>
        </p:pic>
        <p:pic>
          <p:nvPicPr>
            <p:cNvPr id="33" name="Immagine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2831" y="4919557"/>
              <a:ext cx="393651" cy="596825"/>
            </a:xfrm>
            <a:prstGeom prst="rect">
              <a:avLst/>
            </a:prstGeom>
          </p:spPr>
        </p:pic>
        <p:pic>
          <p:nvPicPr>
            <p:cNvPr id="35" name="Immagin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0466" y="4144521"/>
              <a:ext cx="720000" cy="591429"/>
            </a:xfrm>
            <a:prstGeom prst="rect">
              <a:avLst/>
            </a:prstGeom>
          </p:spPr>
        </p:pic>
      </p:grp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4198867" y="4274285"/>
            <a:ext cx="3250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Interpreta la tabella</a:t>
            </a:r>
            <a:endParaRPr lang="it-IT" altLang="it-IT" sz="2800" b="1" i="1" u="none" dirty="0" smtClean="0"/>
          </a:p>
        </p:txBody>
      </p:sp>
      <p:sp>
        <p:nvSpPr>
          <p:cNvPr id="38" name="Text Box 31"/>
          <p:cNvSpPr txBox="1">
            <a:spLocks noChangeArrowheads="1"/>
          </p:cNvSpPr>
          <p:nvPr/>
        </p:nvSpPr>
        <p:spPr bwMode="auto">
          <a:xfrm>
            <a:off x="179512" y="508150"/>
            <a:ext cx="25565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>
                <a:solidFill>
                  <a:srgbClr val="009900"/>
                </a:solidFill>
              </a:rPr>
              <a:t>Le proposizioni</a:t>
            </a:r>
            <a:endParaRPr lang="it-IT" altLang="it-IT" sz="2400" u="none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458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9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503239" y="1785861"/>
            <a:ext cx="68770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Esamina le proposizioni «p», «</a:t>
            </a:r>
            <a:r>
              <a:rPr lang="it-IT" altLang="it-IT" sz="2800" u="none" dirty="0" smtClean="0"/>
              <a:t>~</a:t>
            </a:r>
            <a:r>
              <a:rPr lang="it-IT" altLang="it-IT" sz="2400" u="none" dirty="0" smtClean="0"/>
              <a:t>p» e «~(</a:t>
            </a:r>
            <a:r>
              <a:rPr lang="it-IT" altLang="it-IT" sz="2400" u="none" dirty="0"/>
              <a:t>~</a:t>
            </a:r>
            <a:r>
              <a:rPr lang="it-IT" altLang="it-IT" sz="2400" u="none" dirty="0" smtClean="0"/>
              <a:t>p)»</a:t>
            </a:r>
            <a:endParaRPr lang="it-IT" altLang="it-IT" sz="2400" b="1" i="1" u="none" dirty="0" smtClean="0"/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503239" y="1196752"/>
            <a:ext cx="63010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>
                <a:solidFill>
                  <a:schemeClr val="accent2"/>
                </a:solidFill>
              </a:rPr>
              <a:t>La doppia negazione di una proposizione</a:t>
            </a:r>
            <a:endParaRPr lang="it-IT" altLang="it-IT" sz="2400" u="none" dirty="0">
              <a:solidFill>
                <a:schemeClr val="accent2"/>
              </a:solidFill>
            </a:endParaRPr>
          </a:p>
        </p:txBody>
      </p:sp>
      <p:sp>
        <p:nvSpPr>
          <p:cNvPr id="7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</a:t>
            </a:r>
            <a:r>
              <a:rPr lang="en-GB" sz="4000" u="none" kern="0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Falso</a:t>
            </a:r>
            <a:r>
              <a:rPr lang="en-GB" sz="4000" u="none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241606" y="2844945"/>
            <a:ext cx="3849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/>
              <a:t>p</a:t>
            </a:r>
            <a:r>
              <a:rPr lang="it-IT" altLang="it-IT" sz="2400" u="none" dirty="0" smtClean="0"/>
              <a:t>: 5 è un numero dispari…</a:t>
            </a:r>
            <a:endParaRPr lang="it-IT" altLang="it-IT" sz="2800" b="1" i="1" u="none" dirty="0" smtClean="0"/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1095457" y="3501008"/>
            <a:ext cx="4628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/>
              <a:t>~</a:t>
            </a:r>
            <a:r>
              <a:rPr lang="it-IT" altLang="it-IT" sz="2400" u="none" dirty="0" smtClean="0"/>
              <a:t>p: 5 non è un numero dispari… </a:t>
            </a:r>
            <a:endParaRPr lang="it-IT" altLang="it-IT" sz="2800" b="1" i="1" u="none" dirty="0" smtClean="0"/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751720" y="4191471"/>
            <a:ext cx="70786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/>
              <a:t>~</a:t>
            </a:r>
            <a:r>
              <a:rPr lang="it-IT" altLang="it-IT" sz="2400" u="none" dirty="0" smtClean="0"/>
              <a:t>(~p): non è vero che 5 non è un numero dispari… </a:t>
            </a:r>
            <a:endParaRPr lang="it-IT" altLang="it-IT" sz="2800" b="1" i="1" u="none" dirty="0" smtClean="0"/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694" y="2866943"/>
            <a:ext cx="402772" cy="415730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467067"/>
            <a:ext cx="295906" cy="447786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842" y="4137746"/>
            <a:ext cx="402772" cy="415730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424" y="2350029"/>
            <a:ext cx="1168061" cy="1556792"/>
          </a:xfrm>
          <a:prstGeom prst="rect">
            <a:avLst/>
          </a:prstGeom>
        </p:spPr>
      </p:pic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179512" y="508150"/>
            <a:ext cx="25565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>
                <a:solidFill>
                  <a:srgbClr val="009900"/>
                </a:solidFill>
              </a:rPr>
              <a:t>Le proposizioni</a:t>
            </a:r>
            <a:endParaRPr lang="it-IT" altLang="it-IT" sz="2400" u="none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5254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503239" y="1196752"/>
            <a:ext cx="63807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>
                <a:solidFill>
                  <a:schemeClr val="accent2"/>
                </a:solidFill>
              </a:rPr>
              <a:t>La doppia negazione di una proposizione</a:t>
            </a:r>
            <a:endParaRPr lang="it-IT" altLang="it-IT" sz="2400" u="none" dirty="0">
              <a:solidFill>
                <a:schemeClr val="accent2"/>
              </a:solidFill>
            </a:endParaRPr>
          </a:p>
        </p:txBody>
      </p:sp>
      <p:sp>
        <p:nvSpPr>
          <p:cNvPr id="7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</a:t>
            </a:r>
            <a:r>
              <a:rPr lang="en-GB" sz="4000" u="none" kern="0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Falso</a:t>
            </a:r>
            <a:r>
              <a:rPr lang="en-GB" sz="4000" u="none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241605" y="2988961"/>
            <a:ext cx="49145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/>
              <a:t>p</a:t>
            </a:r>
            <a:r>
              <a:rPr lang="it-IT" altLang="it-IT" sz="2400" u="none" dirty="0" smtClean="0"/>
              <a:t>: tutte le notti appare la Luna…</a:t>
            </a:r>
            <a:endParaRPr lang="it-IT" altLang="it-IT" sz="2800" b="1" i="1" u="none" dirty="0" smtClean="0"/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1095457" y="3645024"/>
            <a:ext cx="59248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it-IT" altLang="it-IT" sz="2400" u="none" dirty="0"/>
              <a:t>~</a:t>
            </a:r>
            <a:r>
              <a:rPr lang="it-IT" altLang="it-IT" sz="2400" u="none" dirty="0" smtClean="0"/>
              <a:t>p: non tutte </a:t>
            </a:r>
            <a:r>
              <a:rPr lang="it-IT" altLang="it-IT" sz="2400" u="none" dirty="0"/>
              <a:t>le notti appare la Luna</a:t>
            </a:r>
            <a:r>
              <a:rPr lang="it-IT" altLang="it-IT" sz="2400" u="none" dirty="0" smtClean="0"/>
              <a:t>…</a:t>
            </a:r>
            <a:endParaRPr lang="it-IT" altLang="it-IT" sz="2800" b="1" i="1" u="none" dirty="0"/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751720" y="4335487"/>
            <a:ext cx="8140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it-IT" altLang="it-IT" sz="2400" u="none" dirty="0"/>
              <a:t>~</a:t>
            </a:r>
            <a:r>
              <a:rPr lang="it-IT" altLang="it-IT" sz="2400" u="none" dirty="0" smtClean="0"/>
              <a:t>(~p): non è vero che non </a:t>
            </a:r>
            <a:r>
              <a:rPr lang="it-IT" altLang="it-IT" sz="2400" u="none" dirty="0"/>
              <a:t>tutte le notti appare la Luna…</a:t>
            </a:r>
            <a:endParaRPr lang="it-IT" altLang="it-IT" sz="2800" b="1" i="1" u="none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661" y="3625551"/>
            <a:ext cx="402772" cy="41573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527" y="4249500"/>
            <a:ext cx="295906" cy="44778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977967"/>
            <a:ext cx="295906" cy="44778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31" y="2272934"/>
            <a:ext cx="1358215" cy="1120527"/>
          </a:xfrm>
          <a:prstGeom prst="rect">
            <a:avLst/>
          </a:prstGeom>
        </p:spPr>
      </p:pic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179512" y="508150"/>
            <a:ext cx="25565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>
                <a:solidFill>
                  <a:srgbClr val="009900"/>
                </a:solidFill>
              </a:rPr>
              <a:t>Le proposizioni</a:t>
            </a:r>
            <a:endParaRPr lang="it-IT" altLang="it-IT" sz="2400" u="none" dirty="0">
              <a:solidFill>
                <a:srgbClr val="009900"/>
              </a:solidFill>
            </a:endParaRP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503239" y="1785861"/>
            <a:ext cx="68770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Esamina le proposizioni «p», «</a:t>
            </a:r>
            <a:r>
              <a:rPr lang="it-IT" altLang="it-IT" sz="2800" u="none" dirty="0" smtClean="0"/>
              <a:t>~</a:t>
            </a:r>
            <a:r>
              <a:rPr lang="it-IT" altLang="it-IT" sz="2400" u="none" dirty="0" smtClean="0"/>
              <a:t>p» e «~(</a:t>
            </a:r>
            <a:r>
              <a:rPr lang="it-IT" altLang="it-IT" sz="2400" u="none" dirty="0"/>
              <a:t>~</a:t>
            </a:r>
            <a:r>
              <a:rPr lang="it-IT" altLang="it-IT" sz="2400" u="none" dirty="0" smtClean="0"/>
              <a:t>p)»</a:t>
            </a:r>
            <a:endParaRPr lang="it-IT" altLang="it-IT" sz="2400" b="1" i="1" u="none" dirty="0" smtClean="0"/>
          </a:p>
        </p:txBody>
      </p:sp>
    </p:spTree>
    <p:extLst>
      <p:ext uri="{BB962C8B-B14F-4D97-AF65-F5344CB8AC3E}">
        <p14:creationId xmlns:p14="http://schemas.microsoft.com/office/powerpoint/2010/main" val="34048350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503239" y="1196752"/>
            <a:ext cx="67330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>
                <a:solidFill>
                  <a:schemeClr val="accent2"/>
                </a:solidFill>
              </a:rPr>
              <a:t>La doppia negazione di una proposizioni</a:t>
            </a:r>
            <a:endParaRPr lang="it-IT" altLang="it-IT" sz="2400" u="none" dirty="0">
              <a:solidFill>
                <a:schemeClr val="accent2"/>
              </a:solidFill>
            </a:endParaRPr>
          </a:p>
        </p:txBody>
      </p:sp>
      <p:sp>
        <p:nvSpPr>
          <p:cNvPr id="7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</a:t>
            </a:r>
            <a:r>
              <a:rPr lang="en-GB" sz="4000" u="none" kern="0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Falso</a:t>
            </a:r>
            <a:r>
              <a:rPr lang="en-GB" sz="4000" u="none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4" name="Gruppo 13"/>
          <p:cNvGrpSpPr/>
          <p:nvPr/>
        </p:nvGrpSpPr>
        <p:grpSpPr>
          <a:xfrm>
            <a:off x="2411661" y="2852936"/>
            <a:ext cx="4176464" cy="2520280"/>
            <a:chOff x="2771800" y="1700808"/>
            <a:chExt cx="4176464" cy="2520280"/>
          </a:xfrm>
        </p:grpSpPr>
        <p:grpSp>
          <p:nvGrpSpPr>
            <p:cNvPr id="15" name="Gruppo 14"/>
            <p:cNvGrpSpPr/>
            <p:nvPr/>
          </p:nvGrpSpPr>
          <p:grpSpPr>
            <a:xfrm>
              <a:off x="2771800" y="1700808"/>
              <a:ext cx="4176464" cy="2520280"/>
              <a:chOff x="2483768" y="3866566"/>
              <a:chExt cx="4176464" cy="2503709"/>
            </a:xfrm>
          </p:grpSpPr>
          <p:sp>
            <p:nvSpPr>
              <p:cNvPr id="22" name="Rettangolo 21"/>
              <p:cNvSpPr/>
              <p:nvPr/>
            </p:nvSpPr>
            <p:spPr bwMode="auto">
              <a:xfrm>
                <a:off x="2483768" y="3866566"/>
                <a:ext cx="4176464" cy="250370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charset="0"/>
                </a:endParaRPr>
              </a:p>
            </p:txBody>
          </p:sp>
          <p:sp>
            <p:nvSpPr>
              <p:cNvPr id="23" name="Rettangolo 22"/>
              <p:cNvSpPr/>
              <p:nvPr/>
            </p:nvSpPr>
            <p:spPr bwMode="auto">
              <a:xfrm>
                <a:off x="2843808" y="4077072"/>
                <a:ext cx="2160240" cy="2108228"/>
              </a:xfrm>
              <a:prstGeom prst="rect">
                <a:avLst/>
              </a:prstGeom>
              <a:solidFill>
                <a:srgbClr val="EEFBA3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2400" b="0" i="0" u="sng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charset="0"/>
                </a:endParaRPr>
              </a:p>
            </p:txBody>
          </p:sp>
          <p:cxnSp>
            <p:nvCxnSpPr>
              <p:cNvPr id="24" name="Connettore diritto 23"/>
              <p:cNvCxnSpPr>
                <a:stCxn id="23" idx="0"/>
              </p:cNvCxnSpPr>
              <p:nvPr/>
            </p:nvCxnSpPr>
            <p:spPr bwMode="auto">
              <a:xfrm>
                <a:off x="3923928" y="4077072"/>
                <a:ext cx="0" cy="210822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5" name="Connettore diritto 24"/>
              <p:cNvCxnSpPr/>
              <p:nvPr/>
            </p:nvCxnSpPr>
            <p:spPr bwMode="auto">
              <a:xfrm>
                <a:off x="2843808" y="4797152"/>
                <a:ext cx="2160240" cy="1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Connettore diritto 25"/>
              <p:cNvCxnSpPr/>
              <p:nvPr/>
            </p:nvCxnSpPr>
            <p:spPr bwMode="auto">
              <a:xfrm>
                <a:off x="2843808" y="5517232"/>
                <a:ext cx="216024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27" name="Immagine 2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6269" y="5571959"/>
                <a:ext cx="393651" cy="596825"/>
              </a:xfrm>
              <a:prstGeom prst="rect">
                <a:avLst/>
              </a:prstGeom>
            </p:spPr>
          </p:pic>
          <p:pic>
            <p:nvPicPr>
              <p:cNvPr id="28" name="Immagine 2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06641" y="5599388"/>
                <a:ext cx="546032" cy="558730"/>
              </a:xfrm>
              <a:prstGeom prst="rect">
                <a:avLst/>
              </a:prstGeom>
            </p:spPr>
          </p:pic>
          <p:pic>
            <p:nvPicPr>
              <p:cNvPr id="29" name="Immagine 2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39497" y="4150280"/>
                <a:ext cx="565714" cy="591429"/>
              </a:xfrm>
              <a:prstGeom prst="rect">
                <a:avLst/>
              </a:prstGeom>
            </p:spPr>
          </p:pic>
          <p:pic>
            <p:nvPicPr>
              <p:cNvPr id="30" name="Immagine 2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61872" y="4889975"/>
                <a:ext cx="546032" cy="558730"/>
              </a:xfrm>
              <a:prstGeom prst="rect">
                <a:avLst/>
              </a:prstGeom>
            </p:spPr>
          </p:pic>
          <p:pic>
            <p:nvPicPr>
              <p:cNvPr id="31" name="Immagine 3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2831" y="4919557"/>
                <a:ext cx="393651" cy="596825"/>
              </a:xfrm>
              <a:prstGeom prst="rect">
                <a:avLst/>
              </a:prstGeom>
            </p:spPr>
          </p:pic>
          <p:pic>
            <p:nvPicPr>
              <p:cNvPr id="32" name="Immagine 31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0466" y="4144521"/>
                <a:ext cx="720000" cy="591429"/>
              </a:xfrm>
              <a:prstGeom prst="rect">
                <a:avLst/>
              </a:prstGeom>
            </p:spPr>
          </p:pic>
        </p:grpSp>
        <p:sp>
          <p:nvSpPr>
            <p:cNvPr id="16" name="Rettangolo 15"/>
            <p:cNvSpPr/>
            <p:nvPr/>
          </p:nvSpPr>
          <p:spPr bwMode="auto">
            <a:xfrm>
              <a:off x="5292080" y="1912707"/>
              <a:ext cx="1440160" cy="2122181"/>
            </a:xfrm>
            <a:prstGeom prst="rect">
              <a:avLst/>
            </a:prstGeom>
            <a:solidFill>
              <a:srgbClr val="EEFBA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</p:txBody>
        </p:sp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873" y="1982559"/>
              <a:ext cx="1260000" cy="591429"/>
            </a:xfrm>
            <a:prstGeom prst="rect">
              <a:avLst/>
            </a:prstGeom>
          </p:spPr>
        </p:pic>
        <p:cxnSp>
          <p:nvCxnSpPr>
            <p:cNvPr id="18" name="Connettore diritto 17"/>
            <p:cNvCxnSpPr/>
            <p:nvPr/>
          </p:nvCxnSpPr>
          <p:spPr bwMode="auto">
            <a:xfrm>
              <a:off x="5292080" y="2637553"/>
              <a:ext cx="145943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Connettore diritto 18"/>
            <p:cNvCxnSpPr/>
            <p:nvPr/>
          </p:nvCxnSpPr>
          <p:spPr bwMode="auto">
            <a:xfrm>
              <a:off x="5292080" y="3361543"/>
              <a:ext cx="144016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0" name="Immagin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5636" y="2730991"/>
              <a:ext cx="546032" cy="562428"/>
            </a:xfrm>
            <a:prstGeom prst="rect">
              <a:avLst/>
            </a:prstGeom>
          </p:spPr>
        </p:pic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4972" y="3397828"/>
              <a:ext cx="393651" cy="600775"/>
            </a:xfrm>
            <a:prstGeom prst="rect">
              <a:avLst/>
            </a:prstGeom>
          </p:spPr>
        </p:pic>
      </p:grp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2874513" y="2197411"/>
            <a:ext cx="3250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Interpreta la tabella</a:t>
            </a:r>
            <a:endParaRPr lang="it-IT" altLang="it-IT" sz="2800" b="1" i="1" u="none" dirty="0" smtClean="0"/>
          </a:p>
        </p:txBody>
      </p:sp>
      <p:sp>
        <p:nvSpPr>
          <p:cNvPr id="34" name="Text Box 31"/>
          <p:cNvSpPr txBox="1">
            <a:spLocks noChangeArrowheads="1"/>
          </p:cNvSpPr>
          <p:nvPr/>
        </p:nvSpPr>
        <p:spPr bwMode="auto">
          <a:xfrm>
            <a:off x="179512" y="508150"/>
            <a:ext cx="25565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>
                <a:solidFill>
                  <a:srgbClr val="009900"/>
                </a:solidFill>
              </a:rPr>
              <a:t>Le proposizioni</a:t>
            </a:r>
            <a:endParaRPr lang="it-IT" altLang="it-IT" sz="2400" u="none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44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</a:t>
            </a:r>
            <a:r>
              <a:rPr lang="en-GB" sz="4000" u="none" kern="0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Falso</a:t>
            </a:r>
            <a:r>
              <a:rPr lang="en-GB" sz="4000" u="none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179512" y="508150"/>
            <a:ext cx="35283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>
                <a:solidFill>
                  <a:srgbClr val="009900"/>
                </a:solidFill>
              </a:rPr>
              <a:t>I valori di verità</a:t>
            </a:r>
            <a:endParaRPr lang="it-IT" altLang="it-IT" sz="2400" u="none" dirty="0">
              <a:solidFill>
                <a:srgbClr val="009900"/>
              </a:solidFill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503239" y="1268760"/>
            <a:ext cx="81732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Per indicare i valori di verità anziché «V» e «F» si usano spesso i simboli «</a:t>
            </a:r>
            <a:r>
              <a:rPr lang="it-IT" altLang="it-IT" sz="2400" u="none" dirty="0" smtClean="0">
                <a:solidFill>
                  <a:srgbClr val="FF0000"/>
                </a:solidFill>
              </a:rPr>
              <a:t>1</a:t>
            </a:r>
            <a:r>
              <a:rPr lang="it-IT" altLang="it-IT" sz="2400" u="none" dirty="0" smtClean="0"/>
              <a:t>» e «</a:t>
            </a:r>
            <a:r>
              <a:rPr lang="it-IT" altLang="it-IT" sz="2400" u="none" dirty="0" smtClean="0">
                <a:solidFill>
                  <a:srgbClr val="FF0000"/>
                </a:solidFill>
              </a:rPr>
              <a:t>0</a:t>
            </a:r>
            <a:r>
              <a:rPr lang="it-IT" altLang="it-IT" sz="2400" u="none" dirty="0" smtClean="0"/>
              <a:t>».</a:t>
            </a:r>
            <a:endParaRPr lang="it-IT" altLang="it-IT" sz="2400" b="1" i="1" u="none" dirty="0" smtClean="0"/>
          </a:p>
        </p:txBody>
      </p:sp>
      <p:pic>
        <p:nvPicPr>
          <p:cNvPr id="38" name="Immagin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814" y="2420888"/>
            <a:ext cx="6446477" cy="2597937"/>
          </a:xfrm>
          <a:prstGeom prst="rect">
            <a:avLst/>
          </a:prstGeom>
        </p:spPr>
      </p:pic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683568" y="5551363"/>
            <a:ext cx="81732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Perché si usano proprio i simboli «1» e «0» ?</a:t>
            </a:r>
            <a:endParaRPr lang="it-IT" altLang="it-IT" sz="2400" b="1" i="1" u="none" dirty="0" smtClean="0"/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481495" y="5301208"/>
            <a:ext cx="817321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Perché i numeri «0» e «1» sono gli unici simboli del linguaggio dei circuiti elettrici, «0» corrisponde ad un </a:t>
            </a:r>
            <a:r>
              <a:rPr lang="it-IT" altLang="it-IT" sz="2400" u="none" dirty="0" smtClean="0">
                <a:solidFill>
                  <a:schemeClr val="accent2"/>
                </a:solidFill>
              </a:rPr>
              <a:t>circuito aperto</a:t>
            </a:r>
            <a:r>
              <a:rPr lang="it-IT" altLang="it-IT" sz="2400" u="none" dirty="0" smtClean="0"/>
              <a:t>, «1» ad un </a:t>
            </a:r>
            <a:r>
              <a:rPr lang="it-IT" altLang="it-IT" sz="2400" u="none" dirty="0" smtClean="0">
                <a:solidFill>
                  <a:schemeClr val="accent2"/>
                </a:solidFill>
              </a:rPr>
              <a:t>circuito chiuso</a:t>
            </a:r>
            <a:r>
              <a:rPr lang="it-IT" altLang="it-IT" sz="2400" u="none" dirty="0" smtClean="0"/>
              <a:t>.</a:t>
            </a:r>
            <a:endParaRPr lang="it-IT" altLang="it-IT" sz="2400" b="1" i="1" u="none" dirty="0" smtClean="0"/>
          </a:p>
        </p:txBody>
      </p:sp>
    </p:spTree>
    <p:extLst>
      <p:ext uri="{BB962C8B-B14F-4D97-AF65-F5344CB8AC3E}">
        <p14:creationId xmlns:p14="http://schemas.microsoft.com/office/powerpoint/2010/main" val="20768559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9" grpId="0"/>
      <p:bldP spid="39" grpId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</a:t>
            </a:r>
            <a:r>
              <a:rPr lang="en-GB" sz="4000" u="none" kern="0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Falso</a:t>
            </a:r>
            <a:r>
              <a:rPr lang="en-GB" sz="4000" u="none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179512" y="508150"/>
            <a:ext cx="30963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>
                <a:solidFill>
                  <a:srgbClr val="009900"/>
                </a:solidFill>
              </a:rPr>
              <a:t>I circuiti elettrici</a:t>
            </a:r>
            <a:endParaRPr lang="it-IT" altLang="it-IT" sz="2400" u="none" dirty="0">
              <a:solidFill>
                <a:srgbClr val="009900"/>
              </a:solidFill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503239" y="1268760"/>
            <a:ext cx="81732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In un circuito elettrico semplice con interruttore si possono presentare due sole situazioni:</a:t>
            </a:r>
            <a:endParaRPr lang="it-IT" altLang="it-IT" sz="2400" b="1" i="1" u="none" dirty="0" smtClean="0"/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774589" y="4464036"/>
            <a:ext cx="29149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it-IT" altLang="it-IT" sz="2400" u="none" dirty="0" smtClean="0"/>
              <a:t>l’interruttore è chiuso, la corrente passa.</a:t>
            </a:r>
            <a:endParaRPr lang="it-IT" altLang="it-IT" sz="2400" b="1" i="1" u="none" dirty="0" smtClean="0"/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755576" y="2636816"/>
            <a:ext cx="3600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it-IT" altLang="it-IT" sz="2400" u="none" dirty="0" smtClean="0"/>
              <a:t>l’interruttore è aperto, la corrente non passa;</a:t>
            </a:r>
            <a:endParaRPr lang="it-IT" altLang="it-IT" sz="2400" b="1" i="1" u="none" dirty="0" smtClean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92896"/>
            <a:ext cx="2976344" cy="1488171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237819"/>
            <a:ext cx="3633957" cy="165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2955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</a:t>
            </a:r>
            <a:r>
              <a:rPr lang="en-GB" sz="4000" u="none" kern="0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Falso</a:t>
            </a:r>
            <a:r>
              <a:rPr lang="en-GB" sz="4000" u="none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179512" y="508150"/>
            <a:ext cx="29523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>
                <a:solidFill>
                  <a:srgbClr val="009900"/>
                </a:solidFill>
              </a:rPr>
              <a:t>I circuiti elettrici</a:t>
            </a:r>
            <a:endParaRPr lang="it-IT" altLang="it-IT" sz="2400" u="none" dirty="0">
              <a:solidFill>
                <a:srgbClr val="009900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02" y="836712"/>
            <a:ext cx="3996746" cy="587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374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1"/>
          <p:cNvSpPr txBox="1">
            <a:spLocks noChangeArrowheads="1"/>
          </p:cNvSpPr>
          <p:nvPr/>
        </p:nvSpPr>
        <p:spPr bwMode="auto">
          <a:xfrm>
            <a:off x="503239" y="1196752"/>
            <a:ext cx="38311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>
                <a:solidFill>
                  <a:schemeClr val="accent2"/>
                </a:solidFill>
              </a:rPr>
              <a:t>Che cos’è una frase?</a:t>
            </a:r>
            <a:endParaRPr lang="it-IT" altLang="it-IT" sz="2400" u="none" dirty="0">
              <a:solidFill>
                <a:schemeClr val="accent2"/>
              </a:solidFill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07950" y="692150"/>
            <a:ext cx="648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none" dirty="0" smtClean="0">
                <a:solidFill>
                  <a:srgbClr val="009900"/>
                </a:solidFill>
              </a:rPr>
              <a:t>Le frasi</a:t>
            </a:r>
            <a:endParaRPr lang="it-IT" altLang="it-IT" sz="2400" u="none" dirty="0">
              <a:solidFill>
                <a:srgbClr val="009900"/>
              </a:solidFill>
            </a:endParaRPr>
          </a:p>
        </p:txBody>
      </p:sp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503238" y="1700808"/>
            <a:ext cx="83899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È una qualsiasi espressione linguistica risultato di una particolare combinazione di parole.</a:t>
            </a:r>
            <a:endParaRPr lang="it-IT" altLang="it-IT" sz="2400" u="none" dirty="0"/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503238" y="2967335"/>
            <a:ext cx="44288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it-IT" altLang="it-IT" sz="2400" u="none" dirty="0" smtClean="0"/>
              <a:t>Roma è la capitale d’Italia;</a:t>
            </a:r>
          </a:p>
        </p:txBody>
      </p:sp>
      <p:sp>
        <p:nvSpPr>
          <p:cNvPr id="20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Falso?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512824" y="5415607"/>
            <a:ext cx="79476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Le frasi come quelle scritte sopra sono </a:t>
            </a:r>
            <a:r>
              <a:rPr lang="it-IT" altLang="it-IT" sz="2400" b="1" i="1" u="none" dirty="0" smtClean="0"/>
              <a:t>frasi semplici</a:t>
            </a:r>
            <a:r>
              <a:rPr lang="it-IT" altLang="it-IT" sz="2400" u="none" dirty="0" smtClean="0"/>
              <a:t>.</a:t>
            </a:r>
            <a:endParaRPr lang="it-IT" altLang="it-IT" sz="2400" b="1" i="1" u="none" dirty="0" smtClean="0"/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503238" y="3665099"/>
            <a:ext cx="3780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it-IT" altLang="it-IT" sz="2400" u="none" dirty="0" smtClean="0"/>
              <a:t>3 è un numero dispari;</a:t>
            </a: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512824" y="4444662"/>
            <a:ext cx="29848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it-IT" altLang="it-IT" sz="2400" u="none" dirty="0" smtClean="0"/>
              <a:t>Luigi va a scuola.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749" y="2705774"/>
            <a:ext cx="891305" cy="89130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722" y="4217688"/>
            <a:ext cx="836712" cy="83671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411" y="3594109"/>
            <a:ext cx="794629" cy="79462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17" grpId="0"/>
      <p:bldP spid="18" grpId="0"/>
      <p:bldP spid="21" grpId="0"/>
      <p:bldP spid="22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</a:t>
            </a:r>
            <a:r>
              <a:rPr lang="en-GB" sz="4000" u="none" kern="0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Falso</a:t>
            </a:r>
            <a:r>
              <a:rPr lang="en-GB" sz="4000" u="none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179512" y="508150"/>
            <a:ext cx="2880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>
                <a:solidFill>
                  <a:srgbClr val="009900"/>
                </a:solidFill>
              </a:rPr>
              <a:t>I circuiti elettrici</a:t>
            </a:r>
            <a:endParaRPr lang="it-IT" altLang="it-IT" sz="2400" u="none" dirty="0">
              <a:solidFill>
                <a:srgbClr val="00990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105" y="828149"/>
            <a:ext cx="4256366" cy="602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65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4" name="Rectangle 4"/>
          <p:cNvSpPr>
            <a:spLocks noChangeArrowheads="1"/>
          </p:cNvSpPr>
          <p:nvPr/>
        </p:nvSpPr>
        <p:spPr bwMode="auto">
          <a:xfrm>
            <a:off x="2411413" y="1412875"/>
            <a:ext cx="46815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it-IT" sz="2800" u="none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Fine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443521" y="2060848"/>
            <a:ext cx="46815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it-IT" sz="2000" i="1" u="none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</a:t>
            </a:r>
            <a:r>
              <a:rPr lang="it-IT" sz="2000" i="1" u="none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rima parte</a:t>
            </a:r>
            <a:endParaRPr lang="it-IT" sz="2000" i="1" u="none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4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343" y="945275"/>
            <a:ext cx="1219200" cy="1219200"/>
          </a:xfrm>
          <a:prstGeom prst="rect">
            <a:avLst/>
          </a:prstGeom>
        </p:spPr>
      </p:pic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503239" y="1196752"/>
            <a:ext cx="34926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>
                <a:solidFill>
                  <a:schemeClr val="accent2"/>
                </a:solidFill>
              </a:rPr>
              <a:t>Le frasi composte</a:t>
            </a:r>
            <a:endParaRPr lang="it-IT" altLang="it-IT" sz="2400" u="none" dirty="0">
              <a:solidFill>
                <a:schemeClr val="accent2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07950" y="692150"/>
            <a:ext cx="648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none" dirty="0" smtClean="0">
                <a:solidFill>
                  <a:srgbClr val="009900"/>
                </a:solidFill>
              </a:rPr>
              <a:t>Le frasi</a:t>
            </a:r>
            <a:endParaRPr lang="it-IT" altLang="it-IT" sz="2400" u="none" dirty="0">
              <a:solidFill>
                <a:srgbClr val="009900"/>
              </a:solidFill>
            </a:endParaRP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503238" y="1949727"/>
            <a:ext cx="8389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it-IT" altLang="it-IT" sz="2400" u="none" dirty="0" smtClean="0"/>
              <a:t>Le rose comprate da Claudia sono rosse e profumate;</a:t>
            </a:r>
            <a:endParaRPr lang="it-IT" altLang="it-IT" sz="2400" u="none" dirty="0"/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503237" y="2910136"/>
            <a:ext cx="6084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it-IT" altLang="it-IT" sz="2400" u="none" dirty="0" smtClean="0"/>
              <a:t>Marco studia o esce per l’allenamento;</a:t>
            </a:r>
          </a:p>
        </p:txBody>
      </p:sp>
      <p:sp>
        <p:nvSpPr>
          <p:cNvPr id="12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Falso?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512824" y="5157192"/>
            <a:ext cx="82356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Sai dire da cosa sono formate le </a:t>
            </a:r>
            <a:r>
              <a:rPr lang="it-IT" altLang="it-IT" sz="2400" b="1" u="none" dirty="0" smtClean="0"/>
              <a:t>frasi composte</a:t>
            </a:r>
            <a:r>
              <a:rPr lang="it-IT" altLang="it-IT" sz="2400" u="none" dirty="0" smtClean="0"/>
              <a:t>?</a:t>
            </a:r>
            <a:endParaRPr lang="it-IT" altLang="it-IT" sz="2400" b="1" i="1" u="none" dirty="0" smtClean="0"/>
          </a:p>
        </p:txBody>
      </p:sp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621610" y="3903439"/>
            <a:ext cx="5390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it-IT" altLang="it-IT" sz="2400" u="none" dirty="0" smtClean="0"/>
              <a:t>8 è un numero pari e multiplo di 4.</a:t>
            </a: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653" y="3761890"/>
            <a:ext cx="744761" cy="744761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034" y="2683825"/>
            <a:ext cx="914286" cy="91428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343" y="945275"/>
            <a:ext cx="1219200" cy="1219200"/>
          </a:xfrm>
          <a:prstGeom prst="rect">
            <a:avLst/>
          </a:prstGeom>
        </p:spPr>
      </p:pic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503239" y="1196752"/>
            <a:ext cx="34926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>
                <a:solidFill>
                  <a:schemeClr val="accent2"/>
                </a:solidFill>
              </a:rPr>
              <a:t>Le frasi composte</a:t>
            </a:r>
            <a:endParaRPr lang="it-IT" altLang="it-IT" sz="2400" u="none" dirty="0">
              <a:solidFill>
                <a:schemeClr val="accent2"/>
              </a:solidFill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07950" y="692150"/>
            <a:ext cx="648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none" dirty="0" smtClean="0">
                <a:solidFill>
                  <a:srgbClr val="009900"/>
                </a:solidFill>
              </a:rPr>
              <a:t>Le frasi</a:t>
            </a:r>
            <a:endParaRPr lang="it-IT" altLang="it-IT" sz="2400" u="none" dirty="0">
              <a:solidFill>
                <a:srgbClr val="009900"/>
              </a:solidFill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503238" y="1949727"/>
            <a:ext cx="8389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it-IT" altLang="it-IT" sz="2400" u="none" dirty="0" smtClean="0"/>
              <a:t>Le rose comprate da Claudia sono rosse </a:t>
            </a:r>
            <a:r>
              <a:rPr lang="it-IT" altLang="it-IT" sz="2400" b="1" u="none" dirty="0" smtClean="0">
                <a:solidFill>
                  <a:schemeClr val="accent2"/>
                </a:solidFill>
              </a:rPr>
              <a:t>e</a:t>
            </a:r>
            <a:r>
              <a:rPr lang="it-IT" altLang="it-IT" sz="2400" u="none" dirty="0" smtClean="0"/>
              <a:t> profumate;</a:t>
            </a:r>
            <a:endParaRPr lang="it-IT" altLang="it-IT" sz="2400" u="none" dirty="0"/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503237" y="2910136"/>
            <a:ext cx="6084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it-IT" altLang="it-IT" sz="2400" u="none" dirty="0" smtClean="0"/>
              <a:t>Marco studia </a:t>
            </a:r>
            <a:r>
              <a:rPr lang="it-IT" altLang="it-IT" sz="2400" b="1" u="none" dirty="0" smtClean="0">
                <a:solidFill>
                  <a:schemeClr val="accent2"/>
                </a:solidFill>
              </a:rPr>
              <a:t>o</a:t>
            </a:r>
            <a:r>
              <a:rPr lang="it-IT" altLang="it-IT" sz="2400" u="none" dirty="0" smtClean="0"/>
              <a:t> esce per l’allenamento;</a:t>
            </a:r>
          </a:p>
        </p:txBody>
      </p:sp>
      <p:sp>
        <p:nvSpPr>
          <p:cNvPr id="9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Falso?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621610" y="3903439"/>
            <a:ext cx="5390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it-IT" altLang="it-IT" sz="2400" u="none" dirty="0" smtClean="0"/>
              <a:t>8 è un numero pari </a:t>
            </a:r>
            <a:r>
              <a:rPr lang="it-IT" altLang="it-IT" sz="2400" b="1" u="none" dirty="0" smtClean="0">
                <a:solidFill>
                  <a:schemeClr val="accent2"/>
                </a:solidFill>
              </a:rPr>
              <a:t>e</a:t>
            </a:r>
            <a:r>
              <a:rPr lang="it-IT" altLang="it-IT" sz="2400" u="none" dirty="0" smtClean="0"/>
              <a:t> multiplo di 4.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653" y="3761890"/>
            <a:ext cx="744761" cy="744761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034" y="2683825"/>
            <a:ext cx="914286" cy="914286"/>
          </a:xfrm>
          <a:prstGeom prst="rect">
            <a:avLst/>
          </a:prstGeom>
        </p:spPr>
      </p:pic>
      <p:sp>
        <p:nvSpPr>
          <p:cNvPr id="14" name="Text Box 31"/>
          <p:cNvSpPr txBox="1">
            <a:spLocks noChangeArrowheads="1"/>
          </p:cNvSpPr>
          <p:nvPr/>
        </p:nvSpPr>
        <p:spPr bwMode="auto">
          <a:xfrm>
            <a:off x="512824" y="5157192"/>
            <a:ext cx="82356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Le </a:t>
            </a:r>
            <a:r>
              <a:rPr lang="it-IT" altLang="it-IT" sz="2400" b="1" i="1" u="none" dirty="0" smtClean="0"/>
              <a:t>frasi composte</a:t>
            </a:r>
            <a:r>
              <a:rPr lang="it-IT" altLang="it-IT" sz="2400" u="none" dirty="0" smtClean="0"/>
              <a:t> sono formate da frasi semplici collegate tra loro dai </a:t>
            </a:r>
            <a:r>
              <a:rPr lang="it-IT" altLang="it-IT" sz="2400" b="1" u="none" dirty="0" smtClean="0">
                <a:solidFill>
                  <a:schemeClr val="accent2"/>
                </a:solidFill>
              </a:rPr>
              <a:t>connettivi</a:t>
            </a:r>
            <a:r>
              <a:rPr lang="it-IT" altLang="it-IT" sz="2400" u="none" dirty="0" smtClean="0"/>
              <a:t> del linguaggio.</a:t>
            </a:r>
            <a:endParaRPr lang="it-IT" altLang="it-IT" sz="2400" b="1" i="1" u="none" dirty="0" smtClean="0"/>
          </a:p>
        </p:txBody>
      </p:sp>
      <p:grpSp>
        <p:nvGrpSpPr>
          <p:cNvPr id="2" name="Gruppo 1"/>
          <p:cNvGrpSpPr/>
          <p:nvPr/>
        </p:nvGrpSpPr>
        <p:grpSpPr>
          <a:xfrm>
            <a:off x="2771391" y="1974386"/>
            <a:ext cx="4075369" cy="2438891"/>
            <a:chOff x="2771391" y="1974386"/>
            <a:chExt cx="4075369" cy="2438891"/>
          </a:xfrm>
        </p:grpSpPr>
        <p:sp>
          <p:nvSpPr>
            <p:cNvPr id="18" name="Ovale 17"/>
            <p:cNvSpPr/>
            <p:nvPr/>
          </p:nvSpPr>
          <p:spPr bwMode="auto">
            <a:xfrm>
              <a:off x="6486311" y="1974386"/>
              <a:ext cx="360449" cy="432048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19" name="Ovale 18"/>
            <p:cNvSpPr/>
            <p:nvPr/>
          </p:nvSpPr>
          <p:spPr bwMode="auto">
            <a:xfrm>
              <a:off x="2771391" y="2952388"/>
              <a:ext cx="360449" cy="432048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20" name="Ovale 19"/>
            <p:cNvSpPr/>
            <p:nvPr/>
          </p:nvSpPr>
          <p:spPr bwMode="auto">
            <a:xfrm>
              <a:off x="3650644" y="3981229"/>
              <a:ext cx="360449" cy="432048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1817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</a:t>
            </a:r>
            <a:r>
              <a:rPr lang="en-GB" sz="4000" u="none" kern="0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Falso</a:t>
            </a:r>
            <a:r>
              <a:rPr lang="en-GB" sz="4000" u="none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107950" y="5340634"/>
            <a:ext cx="88565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Una proposizione è una frase su cui puoi esprimere un </a:t>
            </a:r>
            <a:r>
              <a:rPr lang="it-IT" altLang="it-IT" sz="2400" b="1" u="none" dirty="0" smtClean="0">
                <a:solidFill>
                  <a:schemeClr val="accent2"/>
                </a:solidFill>
              </a:rPr>
              <a:t>giudizio di verità</a:t>
            </a:r>
            <a:r>
              <a:rPr lang="it-IT" altLang="it-IT" sz="2400" u="none" dirty="0" smtClean="0"/>
              <a:t>, della quale cioè puoi dire se è vera o falsa.</a:t>
            </a:r>
            <a:endParaRPr lang="it-IT" altLang="it-IT" sz="2400" b="1" i="1" u="none" dirty="0" smtClean="0"/>
          </a:p>
        </p:txBody>
      </p:sp>
      <p:grpSp>
        <p:nvGrpSpPr>
          <p:cNvPr id="51" name="Gruppo 50"/>
          <p:cNvGrpSpPr/>
          <p:nvPr/>
        </p:nvGrpSpPr>
        <p:grpSpPr>
          <a:xfrm>
            <a:off x="1403648" y="1915349"/>
            <a:ext cx="6208353" cy="3168352"/>
            <a:chOff x="1820031" y="1340768"/>
            <a:chExt cx="6208353" cy="3168352"/>
          </a:xfrm>
        </p:grpSpPr>
        <p:sp>
          <p:nvSpPr>
            <p:cNvPr id="52" name="Rettangolo 51"/>
            <p:cNvSpPr/>
            <p:nvPr/>
          </p:nvSpPr>
          <p:spPr bwMode="auto">
            <a:xfrm>
              <a:off x="1835696" y="1340768"/>
              <a:ext cx="6192688" cy="3168352"/>
            </a:xfrm>
            <a:prstGeom prst="rect">
              <a:avLst/>
            </a:prstGeom>
            <a:solidFill>
              <a:srgbClr val="FFFF99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sx="1000" sy="1000" algn="ctr" rotWithShape="0">
                <a:srgbClr val="FFFF00"/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</p:txBody>
        </p:sp>
        <p:cxnSp>
          <p:nvCxnSpPr>
            <p:cNvPr id="53" name="Connettore diritto 52"/>
            <p:cNvCxnSpPr/>
            <p:nvPr/>
          </p:nvCxnSpPr>
          <p:spPr bwMode="auto">
            <a:xfrm>
              <a:off x="1835696" y="1916832"/>
              <a:ext cx="6192688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Connettore diritto 53"/>
            <p:cNvCxnSpPr/>
            <p:nvPr/>
          </p:nvCxnSpPr>
          <p:spPr bwMode="auto">
            <a:xfrm>
              <a:off x="1835696" y="2420888"/>
              <a:ext cx="619268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Connettore diritto 54"/>
            <p:cNvCxnSpPr/>
            <p:nvPr/>
          </p:nvCxnSpPr>
          <p:spPr bwMode="auto">
            <a:xfrm>
              <a:off x="1835696" y="2924944"/>
              <a:ext cx="619268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Connettore diritto 55"/>
            <p:cNvCxnSpPr/>
            <p:nvPr/>
          </p:nvCxnSpPr>
          <p:spPr bwMode="auto">
            <a:xfrm>
              <a:off x="1835696" y="3429000"/>
              <a:ext cx="619268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Connettore diritto 56"/>
            <p:cNvCxnSpPr/>
            <p:nvPr/>
          </p:nvCxnSpPr>
          <p:spPr bwMode="auto">
            <a:xfrm>
              <a:off x="1835696" y="3933056"/>
              <a:ext cx="619268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Connettore diritto 57"/>
            <p:cNvCxnSpPr/>
            <p:nvPr/>
          </p:nvCxnSpPr>
          <p:spPr bwMode="auto">
            <a:xfrm>
              <a:off x="6516216" y="1340768"/>
              <a:ext cx="0" cy="316835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Connettore diritto 58"/>
            <p:cNvCxnSpPr/>
            <p:nvPr/>
          </p:nvCxnSpPr>
          <p:spPr bwMode="auto">
            <a:xfrm>
              <a:off x="7251044" y="1340768"/>
              <a:ext cx="0" cy="316835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" name="Text Box 31"/>
            <p:cNvSpPr txBox="1">
              <a:spLocks noChangeArrowheads="1"/>
            </p:cNvSpPr>
            <p:nvPr/>
          </p:nvSpPr>
          <p:spPr bwMode="auto">
            <a:xfrm>
              <a:off x="1820031" y="1412777"/>
              <a:ext cx="12241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u="none" dirty="0" smtClean="0">
                  <a:solidFill>
                    <a:schemeClr val="accent2"/>
                  </a:solidFill>
                </a:rPr>
                <a:t>Frase</a:t>
              </a:r>
              <a:endParaRPr lang="it-IT" altLang="it-IT" sz="2400" b="1" i="1" u="none" dirty="0" smtClean="0"/>
            </a:p>
          </p:txBody>
        </p:sp>
        <p:sp>
          <p:nvSpPr>
            <p:cNvPr id="61" name="Text Box 31"/>
            <p:cNvSpPr txBox="1">
              <a:spLocks noChangeArrowheads="1"/>
            </p:cNvSpPr>
            <p:nvPr/>
          </p:nvSpPr>
          <p:spPr bwMode="auto">
            <a:xfrm>
              <a:off x="7351213" y="1465172"/>
              <a:ext cx="5040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u="none" dirty="0" smtClean="0">
                  <a:solidFill>
                    <a:schemeClr val="accent2"/>
                  </a:solidFill>
                </a:rPr>
                <a:t>F</a:t>
              </a:r>
              <a:endParaRPr lang="it-IT" altLang="it-IT" sz="2400" b="1" i="1" u="none" dirty="0" smtClean="0"/>
            </a:p>
          </p:txBody>
        </p:sp>
        <p:sp>
          <p:nvSpPr>
            <p:cNvPr id="62" name="Text Box 31"/>
            <p:cNvSpPr txBox="1">
              <a:spLocks noChangeArrowheads="1"/>
            </p:cNvSpPr>
            <p:nvPr/>
          </p:nvSpPr>
          <p:spPr bwMode="auto">
            <a:xfrm>
              <a:off x="6636376" y="1440997"/>
              <a:ext cx="5040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u="none" dirty="0" smtClean="0">
                  <a:solidFill>
                    <a:schemeClr val="accent2"/>
                  </a:solidFill>
                </a:rPr>
                <a:t>V</a:t>
              </a:r>
              <a:endParaRPr lang="it-IT" altLang="it-IT" sz="2400" b="1" i="1" u="none" dirty="0" smtClean="0"/>
            </a:p>
          </p:txBody>
        </p:sp>
      </p:grp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1419313" y="3535868"/>
            <a:ext cx="32537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La mela è un tubero.</a:t>
            </a:r>
            <a:endParaRPr lang="it-IT" altLang="it-IT" sz="2400" b="1" i="1" u="none" dirty="0" smtClean="0"/>
          </a:p>
        </p:txBody>
      </p:sp>
      <p:sp>
        <p:nvSpPr>
          <p:cNvPr id="64" name="Text Box 31"/>
          <p:cNvSpPr txBox="1">
            <a:spLocks noChangeArrowheads="1"/>
          </p:cNvSpPr>
          <p:nvPr/>
        </p:nvSpPr>
        <p:spPr bwMode="auto">
          <a:xfrm>
            <a:off x="1399323" y="2539853"/>
            <a:ext cx="47658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Parigi è la capitale della Francia.</a:t>
            </a:r>
            <a:endParaRPr lang="it-IT" altLang="it-IT" sz="2400" b="1" i="1" u="none" dirty="0" smtClean="0"/>
          </a:p>
        </p:txBody>
      </p:sp>
      <p:sp>
        <p:nvSpPr>
          <p:cNvPr id="65" name="Text Box 31"/>
          <p:cNvSpPr txBox="1">
            <a:spLocks noChangeArrowheads="1"/>
          </p:cNvSpPr>
          <p:nvPr/>
        </p:nvSpPr>
        <p:spPr bwMode="auto">
          <a:xfrm>
            <a:off x="1399323" y="3067478"/>
            <a:ext cx="34630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Il leone è un erbivoro.</a:t>
            </a:r>
            <a:endParaRPr lang="it-IT" altLang="it-IT" sz="2400" b="1" i="1" u="none" dirty="0" smtClean="0"/>
          </a:p>
        </p:txBody>
      </p:sp>
      <p:sp>
        <p:nvSpPr>
          <p:cNvPr id="66" name="Text Box 31"/>
          <p:cNvSpPr txBox="1">
            <a:spLocks noChangeArrowheads="1"/>
          </p:cNvSpPr>
          <p:nvPr/>
        </p:nvSpPr>
        <p:spPr bwMode="auto">
          <a:xfrm>
            <a:off x="1419313" y="4559625"/>
            <a:ext cx="17250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7 x 4 = 32</a:t>
            </a:r>
            <a:endParaRPr lang="it-IT" altLang="it-IT" sz="2400" b="1" i="1" u="none" dirty="0" smtClean="0"/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1399323" y="4070899"/>
            <a:ext cx="33859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Il triangolo ha tre lati.</a:t>
            </a:r>
            <a:endParaRPr lang="it-IT" altLang="it-IT" sz="2400" b="1" i="1" u="none" dirty="0" smtClean="0"/>
          </a:p>
        </p:txBody>
      </p:sp>
      <p:pic>
        <p:nvPicPr>
          <p:cNvPr id="68" name="Immagine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517" y="3614113"/>
            <a:ext cx="317460" cy="317460"/>
          </a:xfrm>
          <a:prstGeom prst="rect">
            <a:avLst/>
          </a:prstGeom>
        </p:spPr>
      </p:pic>
      <p:pic>
        <p:nvPicPr>
          <p:cNvPr id="69" name="Immagine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548" y="4130867"/>
            <a:ext cx="406349" cy="304762"/>
          </a:xfrm>
          <a:prstGeom prst="rect">
            <a:avLst/>
          </a:prstGeom>
        </p:spPr>
      </p:pic>
      <p:pic>
        <p:nvPicPr>
          <p:cNvPr id="70" name="Immagine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548" y="2589889"/>
            <a:ext cx="406349" cy="304762"/>
          </a:xfrm>
          <a:prstGeom prst="rect">
            <a:avLst/>
          </a:prstGeom>
        </p:spPr>
      </p:pic>
      <p:pic>
        <p:nvPicPr>
          <p:cNvPr id="71" name="Immagine 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316" y="4636939"/>
            <a:ext cx="317460" cy="317460"/>
          </a:xfrm>
          <a:prstGeom prst="rect">
            <a:avLst/>
          </a:prstGeom>
        </p:spPr>
      </p:pic>
      <p:pic>
        <p:nvPicPr>
          <p:cNvPr id="72" name="Immagine 7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779" y="3117415"/>
            <a:ext cx="317460" cy="317460"/>
          </a:xfrm>
          <a:prstGeom prst="rect">
            <a:avLst/>
          </a:prstGeom>
        </p:spPr>
      </p:pic>
      <p:pic>
        <p:nvPicPr>
          <p:cNvPr id="73" name="Immagine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116" y="1930330"/>
            <a:ext cx="1352381" cy="2552381"/>
          </a:xfrm>
          <a:prstGeom prst="rect">
            <a:avLst/>
          </a:prstGeom>
        </p:spPr>
      </p:pic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179512" y="508150"/>
            <a:ext cx="25565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>
                <a:solidFill>
                  <a:srgbClr val="009900"/>
                </a:solidFill>
              </a:rPr>
              <a:t>Le proposizioni</a:t>
            </a:r>
            <a:endParaRPr lang="it-IT" altLang="it-IT" sz="2400" u="none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64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63" grpId="0"/>
      <p:bldP spid="64" grpId="0"/>
      <p:bldP spid="65" grpId="0"/>
      <p:bldP spid="66" grpId="0"/>
      <p:bldP spid="67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107950" y="5340634"/>
            <a:ext cx="88565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Sai dire perché frasi come queste non sono delle proposizioni?</a:t>
            </a:r>
            <a:endParaRPr lang="it-IT" altLang="it-IT" sz="2400" b="1" i="1" u="none" dirty="0" smtClean="0"/>
          </a:p>
        </p:txBody>
      </p:sp>
      <p:grpSp>
        <p:nvGrpSpPr>
          <p:cNvPr id="7" name="Gruppo 6"/>
          <p:cNvGrpSpPr/>
          <p:nvPr/>
        </p:nvGrpSpPr>
        <p:grpSpPr>
          <a:xfrm>
            <a:off x="1403648" y="1915349"/>
            <a:ext cx="6208353" cy="3168352"/>
            <a:chOff x="1820031" y="1340768"/>
            <a:chExt cx="6208353" cy="3168352"/>
          </a:xfrm>
        </p:grpSpPr>
        <p:sp>
          <p:nvSpPr>
            <p:cNvPr id="8" name="Rettangolo 7"/>
            <p:cNvSpPr/>
            <p:nvPr/>
          </p:nvSpPr>
          <p:spPr bwMode="auto">
            <a:xfrm>
              <a:off x="1835696" y="1340768"/>
              <a:ext cx="6192688" cy="3168352"/>
            </a:xfrm>
            <a:prstGeom prst="rect">
              <a:avLst/>
            </a:prstGeom>
            <a:solidFill>
              <a:srgbClr val="FFFF99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sx="1000" sy="1000" algn="ctr" rotWithShape="0">
                <a:srgbClr val="FFFF00"/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</p:txBody>
        </p:sp>
        <p:cxnSp>
          <p:nvCxnSpPr>
            <p:cNvPr id="9" name="Connettore diritto 8"/>
            <p:cNvCxnSpPr/>
            <p:nvPr/>
          </p:nvCxnSpPr>
          <p:spPr bwMode="auto">
            <a:xfrm>
              <a:off x="1835696" y="1916832"/>
              <a:ext cx="6192688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Connettore diritto 9"/>
            <p:cNvCxnSpPr/>
            <p:nvPr/>
          </p:nvCxnSpPr>
          <p:spPr bwMode="auto">
            <a:xfrm>
              <a:off x="1835696" y="2420888"/>
              <a:ext cx="619268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Connettore diritto 10"/>
            <p:cNvCxnSpPr/>
            <p:nvPr/>
          </p:nvCxnSpPr>
          <p:spPr bwMode="auto">
            <a:xfrm>
              <a:off x="1835696" y="2924944"/>
              <a:ext cx="619268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Connettore diritto 11"/>
            <p:cNvCxnSpPr/>
            <p:nvPr/>
          </p:nvCxnSpPr>
          <p:spPr bwMode="auto">
            <a:xfrm>
              <a:off x="1835696" y="3429000"/>
              <a:ext cx="619268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Connettore diritto 12"/>
            <p:cNvCxnSpPr/>
            <p:nvPr/>
          </p:nvCxnSpPr>
          <p:spPr bwMode="auto">
            <a:xfrm>
              <a:off x="1835696" y="3933056"/>
              <a:ext cx="619268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Connettore diritto 13"/>
            <p:cNvCxnSpPr/>
            <p:nvPr/>
          </p:nvCxnSpPr>
          <p:spPr bwMode="auto">
            <a:xfrm>
              <a:off x="6516216" y="1340768"/>
              <a:ext cx="0" cy="316835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Connettore diritto 14"/>
            <p:cNvCxnSpPr/>
            <p:nvPr/>
          </p:nvCxnSpPr>
          <p:spPr bwMode="auto">
            <a:xfrm>
              <a:off x="7251044" y="1340768"/>
              <a:ext cx="0" cy="316835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Text Box 31"/>
            <p:cNvSpPr txBox="1">
              <a:spLocks noChangeArrowheads="1"/>
            </p:cNvSpPr>
            <p:nvPr/>
          </p:nvSpPr>
          <p:spPr bwMode="auto">
            <a:xfrm>
              <a:off x="1820031" y="1412777"/>
              <a:ext cx="12241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u="none" dirty="0" smtClean="0">
                  <a:solidFill>
                    <a:schemeClr val="accent2"/>
                  </a:solidFill>
                </a:rPr>
                <a:t>Frase</a:t>
              </a:r>
              <a:endParaRPr lang="it-IT" altLang="it-IT" sz="2400" b="1" i="1" u="none" dirty="0" smtClean="0"/>
            </a:p>
          </p:txBody>
        </p:sp>
        <p:sp>
          <p:nvSpPr>
            <p:cNvPr id="17" name="Text Box 31"/>
            <p:cNvSpPr txBox="1">
              <a:spLocks noChangeArrowheads="1"/>
            </p:cNvSpPr>
            <p:nvPr/>
          </p:nvSpPr>
          <p:spPr bwMode="auto">
            <a:xfrm>
              <a:off x="7351213" y="1465172"/>
              <a:ext cx="5040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u="none" dirty="0" smtClean="0">
                  <a:solidFill>
                    <a:schemeClr val="accent2"/>
                  </a:solidFill>
                </a:rPr>
                <a:t>F</a:t>
              </a:r>
              <a:endParaRPr lang="it-IT" altLang="it-IT" sz="2400" b="1" i="1" u="none" dirty="0" smtClean="0"/>
            </a:p>
          </p:txBody>
        </p:sp>
        <p:sp>
          <p:nvSpPr>
            <p:cNvPr id="18" name="Text Box 31"/>
            <p:cNvSpPr txBox="1">
              <a:spLocks noChangeArrowheads="1"/>
            </p:cNvSpPr>
            <p:nvPr/>
          </p:nvSpPr>
          <p:spPr bwMode="auto">
            <a:xfrm>
              <a:off x="6636376" y="1440997"/>
              <a:ext cx="5040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u="none" dirty="0" smtClean="0">
                  <a:solidFill>
                    <a:schemeClr val="accent2"/>
                  </a:solidFill>
                </a:rPr>
                <a:t>V</a:t>
              </a:r>
              <a:endParaRPr lang="it-IT" altLang="it-IT" sz="2400" b="1" i="1" u="none" dirty="0" smtClean="0"/>
            </a:p>
          </p:txBody>
        </p:sp>
      </p:grp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1419313" y="3535868"/>
            <a:ext cx="46805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Domani mi compro una camicia.</a:t>
            </a:r>
            <a:endParaRPr lang="it-IT" altLang="it-IT" sz="2400" b="1" i="1" u="none" dirty="0" smtClean="0"/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1399323" y="2539853"/>
            <a:ext cx="47658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Apri la finestra.</a:t>
            </a:r>
            <a:endParaRPr lang="it-IT" altLang="it-IT" sz="2400" b="1" i="1" u="none" dirty="0" smtClean="0"/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1399323" y="3067478"/>
            <a:ext cx="47005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Irene è una brava studentessa.</a:t>
            </a:r>
            <a:endParaRPr lang="it-IT" altLang="it-IT" sz="2400" b="1" i="1" u="none" dirty="0" smtClean="0"/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1419312" y="4559625"/>
            <a:ext cx="44488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Devi studiare di più.</a:t>
            </a:r>
            <a:endParaRPr lang="it-IT" altLang="it-IT" sz="2400" b="1" i="1" u="none" dirty="0" smtClean="0"/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1399323" y="4070899"/>
            <a:ext cx="33859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I fiori sono belli.</a:t>
            </a:r>
            <a:endParaRPr lang="it-IT" altLang="it-IT" sz="2400" b="1" i="1" u="none" dirty="0" smtClean="0"/>
          </a:p>
        </p:txBody>
      </p:sp>
      <p:pic>
        <p:nvPicPr>
          <p:cNvPr id="29" name="Immagin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336" y="2039753"/>
            <a:ext cx="1771429" cy="2542857"/>
          </a:xfrm>
          <a:prstGeom prst="rect">
            <a:avLst/>
          </a:prstGeom>
        </p:spPr>
      </p:pic>
      <p:sp>
        <p:nvSpPr>
          <p:cNvPr id="31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</a:t>
            </a:r>
            <a:r>
              <a:rPr lang="en-GB" sz="4000" u="none" kern="0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Falso</a:t>
            </a:r>
            <a:r>
              <a:rPr lang="en-GB" sz="4000" u="none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179512" y="508150"/>
            <a:ext cx="25565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>
                <a:solidFill>
                  <a:srgbClr val="009900"/>
                </a:solidFill>
              </a:rPr>
              <a:t>Le proposizioni</a:t>
            </a:r>
            <a:endParaRPr lang="it-IT" altLang="it-IT" sz="2400" u="none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7896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503238" y="1705819"/>
            <a:ext cx="51488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Cosa puoi dire della proposizione:</a:t>
            </a:r>
            <a:endParaRPr lang="it-IT" altLang="it-IT" sz="2400" b="1" i="1" u="none" dirty="0" smtClean="0"/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503239" y="1196752"/>
            <a:ext cx="32766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>
                <a:solidFill>
                  <a:schemeClr val="accent2"/>
                </a:solidFill>
              </a:rPr>
              <a:t>Proposizioni aperte</a:t>
            </a:r>
            <a:endParaRPr lang="it-IT" altLang="it-IT" sz="2400" u="none" dirty="0">
              <a:solidFill>
                <a:schemeClr val="accent2"/>
              </a:solidFill>
            </a:endParaRPr>
          </a:p>
        </p:txBody>
      </p:sp>
      <p:sp>
        <p:nvSpPr>
          <p:cNvPr id="25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</a:t>
            </a:r>
            <a:r>
              <a:rPr lang="en-GB" sz="4000" u="none" kern="0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Falso</a:t>
            </a:r>
            <a:r>
              <a:rPr lang="en-GB" sz="4000" u="none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503239" y="2431565"/>
            <a:ext cx="78851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i="1" u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…………………  è la capitale della Spagna.</a:t>
            </a:r>
            <a:endParaRPr lang="it-IT" altLang="it-IT" b="1" i="1" u="none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323528" y="3271372"/>
            <a:ext cx="847343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Si dice che la </a:t>
            </a:r>
            <a:r>
              <a:rPr lang="it-IT" altLang="it-IT" sz="2400" u="none" dirty="0"/>
              <a:t>proposizione </a:t>
            </a:r>
            <a:r>
              <a:rPr lang="it-IT" altLang="it-IT" sz="2400" u="none" dirty="0" smtClean="0"/>
              <a:t>è </a:t>
            </a:r>
            <a:r>
              <a:rPr lang="it-IT" altLang="it-IT" sz="2400" i="1" u="none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indeterminata</a:t>
            </a:r>
            <a:r>
              <a:rPr lang="it-IT" altLang="it-IT" sz="2400" u="none" dirty="0" smtClean="0"/>
              <a:t> perché è vera o falsa a seconda del nome che mettiamo al posto dei puntini.</a:t>
            </a:r>
            <a:endParaRPr lang="it-IT" altLang="it-IT" sz="2400" b="1" i="1" u="none" dirty="0" smtClean="0"/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503239" y="4698638"/>
            <a:ext cx="68050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i="1" u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Madrid  è la capitale della Spagna.</a:t>
            </a:r>
            <a:endParaRPr lang="it-IT" altLang="it-IT" b="1" i="1" u="none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503239" y="5565342"/>
            <a:ext cx="6661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i="1" u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Londra  è la capitale della Spagna.</a:t>
            </a:r>
            <a:endParaRPr lang="it-IT" altLang="it-IT" b="1" i="1" u="none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6" name="Gruppo 35"/>
          <p:cNvGrpSpPr/>
          <p:nvPr/>
        </p:nvGrpSpPr>
        <p:grpSpPr>
          <a:xfrm>
            <a:off x="7308304" y="4698638"/>
            <a:ext cx="1202445" cy="599962"/>
            <a:chOff x="7308304" y="4698638"/>
            <a:chExt cx="1202445" cy="599962"/>
          </a:xfrm>
        </p:grpSpPr>
        <p:sp>
          <p:nvSpPr>
            <p:cNvPr id="34" name="Rettangolo arrotondato 33"/>
            <p:cNvSpPr/>
            <p:nvPr/>
          </p:nvSpPr>
          <p:spPr bwMode="auto">
            <a:xfrm>
              <a:off x="7369466" y="4698638"/>
              <a:ext cx="1080119" cy="599962"/>
            </a:xfrm>
            <a:prstGeom prst="roundRect">
              <a:avLst/>
            </a:prstGeom>
            <a:solidFill>
              <a:srgbClr val="EAFE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7308304" y="4713825"/>
              <a:ext cx="120244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b="1" u="none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Vero</a:t>
              </a:r>
            </a:p>
          </p:txBody>
        </p:sp>
      </p:grpSp>
      <p:grpSp>
        <p:nvGrpSpPr>
          <p:cNvPr id="37" name="Gruppo 36"/>
          <p:cNvGrpSpPr/>
          <p:nvPr/>
        </p:nvGrpSpPr>
        <p:grpSpPr>
          <a:xfrm>
            <a:off x="7323052" y="5565342"/>
            <a:ext cx="1346462" cy="599962"/>
            <a:chOff x="7323052" y="5565342"/>
            <a:chExt cx="1346462" cy="599962"/>
          </a:xfrm>
        </p:grpSpPr>
        <p:sp>
          <p:nvSpPr>
            <p:cNvPr id="35" name="Rettangolo arrotondato 34"/>
            <p:cNvSpPr/>
            <p:nvPr/>
          </p:nvSpPr>
          <p:spPr bwMode="auto">
            <a:xfrm>
              <a:off x="7378494" y="5565342"/>
              <a:ext cx="1080119" cy="599962"/>
            </a:xfrm>
            <a:prstGeom prst="roundRect">
              <a:avLst/>
            </a:prstGeom>
            <a:solidFill>
              <a:srgbClr val="EAFE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7323052" y="5565342"/>
              <a:ext cx="134646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b="1" u="none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Falso</a:t>
              </a:r>
            </a:p>
          </p:txBody>
        </p:sp>
      </p:grpSp>
      <p:pic>
        <p:nvPicPr>
          <p:cNvPr id="38" name="Immagin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343" y="166224"/>
            <a:ext cx="2286000" cy="1714500"/>
          </a:xfrm>
          <a:prstGeom prst="rect">
            <a:avLst/>
          </a:prstGeom>
        </p:spPr>
      </p:pic>
      <p:sp>
        <p:nvSpPr>
          <p:cNvPr id="17" name="Text Box 31"/>
          <p:cNvSpPr txBox="1">
            <a:spLocks noChangeArrowheads="1"/>
          </p:cNvSpPr>
          <p:nvPr/>
        </p:nvSpPr>
        <p:spPr bwMode="auto">
          <a:xfrm>
            <a:off x="179512" y="508150"/>
            <a:ext cx="25565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>
                <a:solidFill>
                  <a:srgbClr val="009900"/>
                </a:solidFill>
              </a:rPr>
              <a:t>Le proposizioni</a:t>
            </a:r>
            <a:endParaRPr lang="it-IT" altLang="it-IT" sz="2400" u="none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911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395537" y="1705819"/>
            <a:ext cx="85689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Prova a mettere al posto dei puntini un termine che rende vera e un termine che rende falsa le seguenti proposizioni:</a:t>
            </a:r>
            <a:endParaRPr lang="it-IT" altLang="it-IT" sz="2400" b="1" i="1" u="none" dirty="0" smtClean="0"/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503239" y="1196752"/>
            <a:ext cx="32766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>
                <a:solidFill>
                  <a:schemeClr val="accent2"/>
                </a:solidFill>
              </a:rPr>
              <a:t>Proposizione aperte</a:t>
            </a:r>
            <a:endParaRPr lang="it-IT" altLang="it-IT" sz="2400" u="none" dirty="0">
              <a:solidFill>
                <a:schemeClr val="accent2"/>
              </a:solidFill>
            </a:endParaRPr>
          </a:p>
        </p:txBody>
      </p:sp>
      <p:sp>
        <p:nvSpPr>
          <p:cNvPr id="7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</a:t>
            </a:r>
            <a:r>
              <a:rPr lang="en-GB" sz="4000" u="none" kern="0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Falso</a:t>
            </a:r>
            <a:r>
              <a:rPr lang="en-GB" sz="4000" u="none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899592" y="3085911"/>
            <a:ext cx="5544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>
                <a:solidFill>
                  <a:schemeClr val="accent2"/>
                </a:solidFill>
              </a:rPr>
              <a:t>Il fiume …………..  attraversa Firenze.</a:t>
            </a:r>
            <a:endParaRPr lang="it-IT" altLang="it-IT" sz="2400" b="1" i="1" u="none" dirty="0" smtClean="0">
              <a:solidFill>
                <a:schemeClr val="accent2"/>
              </a:solidFill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896163" y="4096671"/>
            <a:ext cx="79963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>
                <a:solidFill>
                  <a:schemeClr val="accent2"/>
                </a:solidFill>
              </a:rPr>
              <a:t>La regione che diede i natali a Michelangelo è …………….</a:t>
            </a:r>
            <a:endParaRPr lang="it-IT" altLang="it-IT" sz="2400" b="1" i="1" u="none" dirty="0" smtClean="0">
              <a:solidFill>
                <a:schemeClr val="accent2"/>
              </a:solidFill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896163" y="5127575"/>
            <a:ext cx="79963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>
                <a:solidFill>
                  <a:schemeClr val="accent2"/>
                </a:solidFill>
              </a:rPr>
              <a:t>24 è multiplo di ……………..</a:t>
            </a:r>
            <a:endParaRPr lang="it-IT" altLang="it-IT" sz="2400" b="1" i="1" u="none" dirty="0" smtClean="0">
              <a:solidFill>
                <a:schemeClr val="accent2"/>
              </a:solidFill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754" y="3279153"/>
            <a:ext cx="807001" cy="963358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410" y="2709205"/>
            <a:ext cx="685714" cy="888889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320" y="4804425"/>
            <a:ext cx="1142857" cy="1142857"/>
          </a:xfrm>
          <a:prstGeom prst="rect">
            <a:avLst/>
          </a:prstGeom>
        </p:spPr>
      </p:pic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179512" y="508150"/>
            <a:ext cx="25565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>
                <a:solidFill>
                  <a:srgbClr val="009900"/>
                </a:solidFill>
              </a:rPr>
              <a:t>Le proposizioni</a:t>
            </a:r>
            <a:endParaRPr lang="it-IT" altLang="it-IT" sz="2400" u="none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979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07950" y="692150"/>
            <a:ext cx="648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none" dirty="0" smtClean="0">
                <a:solidFill>
                  <a:srgbClr val="009900"/>
                </a:solidFill>
              </a:rPr>
              <a:t>Le frasi</a:t>
            </a:r>
            <a:endParaRPr lang="it-IT" altLang="it-IT" sz="2400" u="none" dirty="0">
              <a:solidFill>
                <a:srgbClr val="009900"/>
              </a:solidFill>
            </a:endParaRP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395536" y="1787332"/>
            <a:ext cx="838924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/>
              <a:t>D’ora in avanti indicheremo le proposizioni semplici con una lettera minuscola (</a:t>
            </a:r>
            <a:r>
              <a:rPr lang="it-IT" altLang="it-IT" sz="2400" u="none" dirty="0" smtClean="0">
                <a:solidFill>
                  <a:schemeClr val="accent2"/>
                </a:solidFill>
              </a:rPr>
              <a:t>p, q, r, s, …</a:t>
            </a:r>
            <a:r>
              <a:rPr lang="it-IT" altLang="it-IT" sz="2400" u="none" dirty="0" smtClean="0"/>
              <a:t>)</a:t>
            </a:r>
            <a:r>
              <a:rPr lang="it-IT" altLang="it-IT" sz="2400" u="none" dirty="0" smtClean="0">
                <a:solidFill>
                  <a:schemeClr val="accent2"/>
                </a:solidFill>
              </a:rPr>
              <a:t> </a:t>
            </a:r>
            <a:r>
              <a:rPr lang="it-IT" altLang="it-IT" sz="2400" u="none" dirty="0" smtClean="0"/>
              <a:t>e per quanto riguarda il loro </a:t>
            </a:r>
            <a:r>
              <a:rPr lang="it-IT" altLang="it-IT" sz="2400" i="1" u="none" dirty="0" smtClean="0"/>
              <a:t>valore di verità </a:t>
            </a:r>
            <a:r>
              <a:rPr lang="it-IT" altLang="it-IT" sz="2400" u="none" dirty="0" smtClean="0"/>
              <a:t>ci potranno essere solo due casi possibili: </a:t>
            </a:r>
            <a:r>
              <a:rPr lang="it-IT" altLang="it-IT" sz="2400" i="1" u="none" dirty="0" smtClean="0">
                <a:solidFill>
                  <a:srgbClr val="FF0000"/>
                </a:solidFill>
              </a:rPr>
              <a:t>o la proposizione è vera oppure è falsa</a:t>
            </a:r>
            <a:r>
              <a:rPr lang="it-IT" altLang="it-IT" sz="2400" u="none" dirty="0" smtClean="0"/>
              <a:t>.</a:t>
            </a:r>
            <a:endParaRPr lang="it-IT" altLang="it-IT" sz="2400" b="1" i="1" u="none" dirty="0" smtClean="0"/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503239" y="1196752"/>
            <a:ext cx="25565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u="none" dirty="0" smtClean="0">
                <a:solidFill>
                  <a:schemeClr val="accent2"/>
                </a:solidFill>
              </a:rPr>
              <a:t>Frasi aperte</a:t>
            </a:r>
            <a:endParaRPr lang="it-IT" altLang="it-IT" sz="2400" u="none" dirty="0">
              <a:solidFill>
                <a:schemeClr val="accent2"/>
              </a:solidFill>
            </a:endParaRPr>
          </a:p>
        </p:txBody>
      </p:sp>
      <p:sp>
        <p:nvSpPr>
          <p:cNvPr id="7" name="Rectangle 13"/>
          <p:cNvSpPr txBox="1">
            <a:spLocks noChangeArrowheads="1"/>
          </p:cNvSpPr>
          <p:nvPr/>
        </p:nvSpPr>
        <p:spPr bwMode="auto">
          <a:xfrm>
            <a:off x="1566068" y="0"/>
            <a:ext cx="6264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4000" u="none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Vero o </a:t>
            </a:r>
            <a:r>
              <a:rPr lang="en-GB" sz="4000" u="none" kern="0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Falso</a:t>
            </a:r>
            <a:r>
              <a:rPr lang="en-GB" sz="4000" u="none" kern="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it-IT" sz="4000" u="none" kern="0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141" y="3485907"/>
            <a:ext cx="2816029" cy="278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993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6766</TotalTime>
  <Words>909</Words>
  <Application>Microsoft Office PowerPoint</Application>
  <PresentationFormat>Presentazione su schermo (4:3)</PresentationFormat>
  <Paragraphs>133</Paragraphs>
  <Slides>21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4" baseType="lpstr">
      <vt:lpstr>Arial</vt:lpstr>
      <vt:lpstr>Comic Sans MS</vt:lpstr>
      <vt:lpstr>Struttura predefinita</vt:lpstr>
      <vt:lpstr>Vero o Falso?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L’ambiente e l’ecologia</dc:title>
  <dc:creator>amedeo</dc:creator>
  <cp:lastModifiedBy>Amedeo Rollo</cp:lastModifiedBy>
  <cp:revision>748</cp:revision>
  <dcterms:created xsi:type="dcterms:W3CDTF">2011-04-02T03:28:53Z</dcterms:created>
  <dcterms:modified xsi:type="dcterms:W3CDTF">2019-10-04T03:57:10Z</dcterms:modified>
</cp:coreProperties>
</file>