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68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381" r:id="rId16"/>
    <p:sldId id="382" r:id="rId17"/>
    <p:sldId id="383" r:id="rId18"/>
    <p:sldId id="384" r:id="rId19"/>
    <p:sldId id="385" r:id="rId20"/>
    <p:sldId id="386" r:id="rId21"/>
    <p:sldId id="358" r:id="rId2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DCEFF0"/>
    <a:srgbClr val="CC0099"/>
    <a:srgbClr val="FF0000"/>
    <a:srgbClr val="009900"/>
    <a:srgbClr val="FFFF00"/>
    <a:srgbClr val="0000FF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083" autoAdjust="0"/>
  </p:normalViewPr>
  <p:slideViewPr>
    <p:cSldViewPr>
      <p:cViewPr varScale="1">
        <p:scale>
          <a:sx n="62" d="100"/>
          <a:sy n="62" d="100"/>
        </p:scale>
        <p:origin x="-9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1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35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3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293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93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 smtClean="0"/>
            </a:lvl1pPr>
          </a:lstStyle>
          <a:p>
            <a:pPr>
              <a:defRPr/>
            </a:pPr>
            <a:fld id="{68FA88D2-DC2B-493C-B78E-4463AC56326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FEC3C-E468-4856-AB52-DB23999327D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F9C99-19A8-4A24-A287-E1F4695F9A8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5CAEA-D11E-4334-BA32-1E8DDDB127E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B0C61-A94E-4E7D-9865-324248D3F5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496F8-0739-4DED-986B-A8BC92A49C2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FF3CD-FB29-4955-9F49-2237A1D6095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5B732-C784-4BB9-8ACA-5F962DB18B4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A3222-F5DF-4A9A-A43A-704DABE7167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00E86-1341-49C6-9DF4-104B34BFB62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29AF1-7FD8-425A-A661-2FB9523FB96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83089-2C8E-410E-88A4-D104EC91622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 smtClean="0"/>
            </a:lvl1pPr>
          </a:lstStyle>
          <a:p>
            <a:pPr>
              <a:defRPr/>
            </a:pPr>
            <a:fld id="{EE54922F-169C-4643-BCFA-3E458FF7E73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7.bin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25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22.jpeg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image" Target="../media/image25.png"/><Relationship Id="rId10" Type="http://schemas.openxmlformats.org/officeDocument/2006/relationships/oleObject" Target="../embeddings/oleObject14.bin"/><Relationship Id="rId4" Type="http://schemas.openxmlformats.org/officeDocument/2006/relationships/image" Target="../media/image21.png"/><Relationship Id="rId9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22.jpeg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21.bin"/><Relationship Id="rId5" Type="http://schemas.openxmlformats.org/officeDocument/2006/relationships/image" Target="../media/image25.png"/><Relationship Id="rId10" Type="http://schemas.openxmlformats.org/officeDocument/2006/relationships/oleObject" Target="../embeddings/oleObject20.bin"/><Relationship Id="rId4" Type="http://schemas.openxmlformats.org/officeDocument/2006/relationships/image" Target="../media/image21.png"/><Relationship Id="rId9" Type="http://schemas.openxmlformats.org/officeDocument/2006/relationships/oleObject" Target="../embeddings/oleObject1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image" Target="../media/image27.png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5.png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28.png"/><Relationship Id="rId9" Type="http://schemas.openxmlformats.org/officeDocument/2006/relationships/oleObject" Target="../embeddings/oleObject29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png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0" y="117475"/>
            <a:ext cx="9144000" cy="1439863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Probabilità (2)</a:t>
            </a:r>
            <a:endParaRPr lang="it-IT" sz="400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0" y="21336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i="1" u="none"/>
              <a:t>Come Calcolare la Probabilità </a:t>
            </a:r>
            <a:br>
              <a:rPr lang="it-IT" i="1" u="none"/>
            </a:br>
            <a:r>
              <a:rPr lang="it-IT" i="1" u="none"/>
              <a:t>di Eventi </a:t>
            </a:r>
            <a:r>
              <a:rPr lang="it-IT" i="1" u="none">
                <a:solidFill>
                  <a:srgbClr val="A50021"/>
                </a:solidFill>
              </a:rPr>
              <a:t>non</a:t>
            </a:r>
            <a:r>
              <a:rPr lang="it-IT" i="1" u="none"/>
              <a:t>-Elementari</a:t>
            </a:r>
          </a:p>
        </p:txBody>
      </p:sp>
      <p:pic>
        <p:nvPicPr>
          <p:cNvPr id="14340" name="Picture 28" descr="dadi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3429000"/>
            <a:ext cx="24257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20" name="Rectangle 4"/>
          <p:cNvSpPr>
            <a:spLocks noChangeArrowheads="1"/>
          </p:cNvSpPr>
          <p:nvPr/>
        </p:nvSpPr>
        <p:spPr bwMode="auto">
          <a:xfrm>
            <a:off x="0" y="117475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u="none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Probabilità</a:t>
            </a:r>
            <a:endParaRPr lang="it-IT" sz="4000" u="none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8822" name="Oval 6"/>
          <p:cNvSpPr>
            <a:spLocks noChangeArrowheads="1"/>
          </p:cNvSpPr>
          <p:nvPr/>
        </p:nvSpPr>
        <p:spPr bwMode="auto">
          <a:xfrm>
            <a:off x="1835150" y="1587500"/>
            <a:ext cx="4103688" cy="2376488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8823" name="Oval 7"/>
          <p:cNvSpPr>
            <a:spLocks noChangeArrowheads="1"/>
          </p:cNvSpPr>
          <p:nvPr/>
        </p:nvSpPr>
        <p:spPr bwMode="auto">
          <a:xfrm>
            <a:off x="3851275" y="1587500"/>
            <a:ext cx="4032250" cy="2376488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pic>
        <p:nvPicPr>
          <p:cNvPr id="19461" name="Picture 8" descr="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1803400"/>
            <a:ext cx="790575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9" descr="0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2738438"/>
            <a:ext cx="841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10" descr="0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3" y="2306638"/>
            <a:ext cx="77787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11" descr="00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25" y="2451100"/>
            <a:ext cx="787400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8828" name="Text Box 12"/>
          <p:cNvSpPr txBox="1">
            <a:spLocks noChangeArrowheads="1"/>
          </p:cNvSpPr>
          <p:nvPr/>
        </p:nvSpPr>
        <p:spPr bwMode="auto">
          <a:xfrm>
            <a:off x="1547813" y="1514475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u="none">
                <a:solidFill>
                  <a:srgbClr val="CC0099"/>
                </a:solidFill>
              </a:rPr>
              <a:t>n. pari</a:t>
            </a:r>
          </a:p>
        </p:txBody>
      </p:sp>
      <p:sp>
        <p:nvSpPr>
          <p:cNvPr id="418829" name="Text Box 13"/>
          <p:cNvSpPr txBox="1">
            <a:spLocks noChangeArrowheads="1"/>
          </p:cNvSpPr>
          <p:nvPr/>
        </p:nvSpPr>
        <p:spPr bwMode="auto">
          <a:xfrm>
            <a:off x="6372225" y="122713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u="none">
                <a:solidFill>
                  <a:srgbClr val="009900"/>
                </a:solidFill>
              </a:rPr>
              <a:t>n. &gt;4</a:t>
            </a:r>
          </a:p>
        </p:txBody>
      </p:sp>
      <p:pic>
        <p:nvPicPr>
          <p:cNvPr id="19467" name="Picture 18" descr="00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6013" y="3243263"/>
            <a:ext cx="7096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Picture 19" descr="00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85113" y="1658938"/>
            <a:ext cx="827087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8836" name="Text Box 20"/>
          <p:cNvSpPr txBox="1">
            <a:spLocks noChangeArrowheads="1"/>
          </p:cNvSpPr>
          <p:nvPr/>
        </p:nvSpPr>
        <p:spPr bwMode="auto">
          <a:xfrm>
            <a:off x="827088" y="4292600"/>
            <a:ext cx="7561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u="none"/>
              <a:t>Il grafico di Venn ti permette di stabilire che:</a:t>
            </a:r>
            <a:endParaRPr lang="it-IT" u="none">
              <a:solidFill>
                <a:srgbClr val="A50021"/>
              </a:solidFill>
            </a:endParaRPr>
          </a:p>
        </p:txBody>
      </p:sp>
      <p:sp>
        <p:nvSpPr>
          <p:cNvPr id="418837" name="Text Box 21"/>
          <p:cNvSpPr txBox="1">
            <a:spLocks noChangeArrowheads="1"/>
          </p:cNvSpPr>
          <p:nvPr/>
        </p:nvSpPr>
        <p:spPr bwMode="auto">
          <a:xfrm>
            <a:off x="1547813" y="5084763"/>
            <a:ext cx="66246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u="none">
                <a:solidFill>
                  <a:srgbClr val="0000FF"/>
                </a:solidFill>
              </a:rPr>
              <a:t>P</a:t>
            </a:r>
            <a:r>
              <a:rPr lang="it-IT" sz="3200" u="none" baseline="-25000"/>
              <a:t>(pari </a:t>
            </a:r>
            <a:r>
              <a:rPr lang="it-IT" sz="3200" u="none" baseline="-25000">
                <a:solidFill>
                  <a:srgbClr val="A50021"/>
                </a:solidFill>
              </a:rPr>
              <a:t>o</a:t>
            </a:r>
            <a:r>
              <a:rPr lang="it-IT" sz="3200" u="none" baseline="-25000"/>
              <a:t> &gt;4) </a:t>
            </a:r>
            <a:r>
              <a:rPr lang="it-IT" sz="3200" u="none"/>
              <a:t>= </a:t>
            </a:r>
            <a:r>
              <a:rPr lang="it-IT" sz="3200" u="none">
                <a:solidFill>
                  <a:srgbClr val="0000FF"/>
                </a:solidFill>
              </a:rPr>
              <a:t>P</a:t>
            </a:r>
            <a:r>
              <a:rPr lang="it-IT" sz="3200" u="none" baseline="-25000"/>
              <a:t>(pari)</a:t>
            </a:r>
            <a:r>
              <a:rPr lang="it-IT" sz="3200" u="none"/>
              <a:t> + </a:t>
            </a:r>
            <a:r>
              <a:rPr lang="it-IT" sz="3200" u="none">
                <a:solidFill>
                  <a:srgbClr val="0000FF"/>
                </a:solidFill>
              </a:rPr>
              <a:t>P</a:t>
            </a:r>
            <a:r>
              <a:rPr lang="it-IT" sz="3200" u="none" baseline="-25000"/>
              <a:t>(&gt;4)</a:t>
            </a:r>
            <a:r>
              <a:rPr lang="it-IT" sz="3200" u="none"/>
              <a:t> –</a:t>
            </a:r>
            <a:r>
              <a:rPr lang="it-IT" sz="3200" u="none">
                <a:solidFill>
                  <a:srgbClr val="0000FF"/>
                </a:solidFill>
              </a:rPr>
              <a:t> P</a:t>
            </a:r>
            <a:r>
              <a:rPr lang="it-IT" sz="3200" u="none" baseline="-25000"/>
              <a:t>(pari </a:t>
            </a:r>
            <a:r>
              <a:rPr lang="it-IT" sz="3200" u="none" baseline="-25000">
                <a:solidFill>
                  <a:srgbClr val="A50021"/>
                </a:solidFill>
              </a:rPr>
              <a:t>e</a:t>
            </a:r>
            <a:r>
              <a:rPr lang="it-IT" sz="3200" u="none" baseline="-25000"/>
              <a:t> &gt;4)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418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18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18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8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18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418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22" grpId="0" animBg="1"/>
      <p:bldP spid="418823" grpId="0" animBg="1"/>
      <p:bldP spid="418829" grpId="0"/>
      <p:bldP spid="418836" grpId="0"/>
      <p:bldP spid="4188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4" name="Rectangle 4"/>
          <p:cNvSpPr>
            <a:spLocks noChangeArrowheads="1"/>
          </p:cNvSpPr>
          <p:nvPr/>
        </p:nvSpPr>
        <p:spPr bwMode="auto">
          <a:xfrm>
            <a:off x="0" y="117475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u="none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Probabilità</a:t>
            </a:r>
            <a:endParaRPr lang="it-IT" sz="4000" u="none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9845" name="Text Box 5"/>
          <p:cNvSpPr txBox="1">
            <a:spLocks noChangeArrowheads="1"/>
          </p:cNvSpPr>
          <p:nvPr/>
        </p:nvSpPr>
        <p:spPr bwMode="auto">
          <a:xfrm>
            <a:off x="755650" y="1268413"/>
            <a:ext cx="75612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i="1" u="none"/>
              <a:t>Qual è la probabilità che lanciando in aria due monete, cadendo  presentino entrambe la faccia TESTA?</a:t>
            </a:r>
            <a:endParaRPr lang="it-IT" i="1" u="none">
              <a:solidFill>
                <a:srgbClr val="A50021"/>
              </a:solidFill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916238" y="2924175"/>
            <a:ext cx="3225800" cy="1898650"/>
            <a:chOff x="1837" y="1842"/>
            <a:chExt cx="2032" cy="1196"/>
          </a:xfrm>
        </p:grpSpPr>
        <p:pic>
          <p:nvPicPr>
            <p:cNvPr id="20485" name="Picture 13" descr="euro_società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07" y="1842"/>
              <a:ext cx="762" cy="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6" name="Picture 14" descr="euro-300x3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37" y="1842"/>
              <a:ext cx="778" cy="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87" name="Text Box 15"/>
            <p:cNvSpPr txBox="1">
              <a:spLocks noChangeArrowheads="1"/>
            </p:cNvSpPr>
            <p:nvPr/>
          </p:nvSpPr>
          <p:spPr bwMode="auto">
            <a:xfrm>
              <a:off x="1881" y="2750"/>
              <a:ext cx="68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u="none"/>
                <a:t>Testa</a:t>
              </a:r>
            </a:p>
          </p:txBody>
        </p:sp>
        <p:sp>
          <p:nvSpPr>
            <p:cNvPr id="20488" name="Text Box 16"/>
            <p:cNvSpPr txBox="1">
              <a:spLocks noChangeArrowheads="1"/>
            </p:cNvSpPr>
            <p:nvPr/>
          </p:nvSpPr>
          <p:spPr bwMode="auto">
            <a:xfrm>
              <a:off x="3152" y="2750"/>
              <a:ext cx="68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u="none"/>
                <a:t>Croce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8" name="Rectangle 4"/>
          <p:cNvSpPr>
            <a:spLocks noChangeArrowheads="1"/>
          </p:cNvSpPr>
          <p:nvPr/>
        </p:nvSpPr>
        <p:spPr bwMode="auto">
          <a:xfrm>
            <a:off x="0" y="117475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u="none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Probabilità</a:t>
            </a:r>
            <a:endParaRPr lang="it-IT" sz="4000" u="none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0869" name="Text Box 5"/>
          <p:cNvSpPr txBox="1">
            <a:spLocks noChangeArrowheads="1"/>
          </p:cNvSpPr>
          <p:nvPr/>
        </p:nvSpPr>
        <p:spPr bwMode="auto">
          <a:xfrm>
            <a:off x="755650" y="1268413"/>
            <a:ext cx="7561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i="1" u="none"/>
              <a:t>Tavola dei casi possibili</a:t>
            </a:r>
            <a:endParaRPr lang="it-IT" i="1" u="none">
              <a:solidFill>
                <a:srgbClr val="A50021"/>
              </a:solidFill>
            </a:endParaRP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2051050" y="1844675"/>
            <a:ext cx="5543550" cy="3384550"/>
            <a:chOff x="1383" y="1369"/>
            <a:chExt cx="3840" cy="2560"/>
          </a:xfrm>
        </p:grpSpPr>
        <p:grpSp>
          <p:nvGrpSpPr>
            <p:cNvPr id="5129" name="Group 37"/>
            <p:cNvGrpSpPr>
              <a:grpSpLocks/>
            </p:cNvGrpSpPr>
            <p:nvPr/>
          </p:nvGrpSpPr>
          <p:grpSpPr bwMode="auto">
            <a:xfrm>
              <a:off x="1383" y="1369"/>
              <a:ext cx="3840" cy="2560"/>
              <a:chOff x="1383" y="1369"/>
              <a:chExt cx="3840" cy="2560"/>
            </a:xfrm>
          </p:grpSpPr>
          <p:sp>
            <p:nvSpPr>
              <p:cNvPr id="5142" name="Rectangle 17"/>
              <p:cNvSpPr>
                <a:spLocks noChangeArrowheads="1"/>
              </p:cNvSpPr>
              <p:nvPr/>
            </p:nvSpPr>
            <p:spPr bwMode="auto">
              <a:xfrm>
                <a:off x="3943" y="3076"/>
                <a:ext cx="1280" cy="8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it-IT" sz="2800" u="none"/>
              </a:p>
            </p:txBody>
          </p:sp>
          <p:sp>
            <p:nvSpPr>
              <p:cNvPr id="5143" name="Rectangle 16"/>
              <p:cNvSpPr>
                <a:spLocks noChangeArrowheads="1"/>
              </p:cNvSpPr>
              <p:nvPr/>
            </p:nvSpPr>
            <p:spPr bwMode="auto">
              <a:xfrm>
                <a:off x="2663" y="3076"/>
                <a:ext cx="1280" cy="8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it-IT" sz="2800" u="none"/>
              </a:p>
            </p:txBody>
          </p:sp>
          <p:sp>
            <p:nvSpPr>
              <p:cNvPr id="5144" name="Rectangle 15"/>
              <p:cNvSpPr>
                <a:spLocks noChangeArrowheads="1"/>
              </p:cNvSpPr>
              <p:nvPr/>
            </p:nvSpPr>
            <p:spPr bwMode="auto">
              <a:xfrm>
                <a:off x="1383" y="3076"/>
                <a:ext cx="1280" cy="8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it-IT" sz="2800" u="none"/>
              </a:p>
            </p:txBody>
          </p:sp>
          <p:sp>
            <p:nvSpPr>
              <p:cNvPr id="5145" name="Rectangle 14"/>
              <p:cNvSpPr>
                <a:spLocks noChangeArrowheads="1"/>
              </p:cNvSpPr>
              <p:nvPr/>
            </p:nvSpPr>
            <p:spPr bwMode="auto">
              <a:xfrm>
                <a:off x="3943" y="2222"/>
                <a:ext cx="1280" cy="8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it-IT" sz="2800" u="none"/>
              </a:p>
            </p:txBody>
          </p:sp>
          <p:sp>
            <p:nvSpPr>
              <p:cNvPr id="5146" name="Rectangle 13"/>
              <p:cNvSpPr>
                <a:spLocks noChangeArrowheads="1"/>
              </p:cNvSpPr>
              <p:nvPr/>
            </p:nvSpPr>
            <p:spPr bwMode="auto">
              <a:xfrm>
                <a:off x="2663" y="2222"/>
                <a:ext cx="1280" cy="8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it-IT" sz="2800" u="none"/>
              </a:p>
            </p:txBody>
          </p:sp>
          <p:sp>
            <p:nvSpPr>
              <p:cNvPr id="5147" name="Rectangle 12"/>
              <p:cNvSpPr>
                <a:spLocks noChangeArrowheads="1"/>
              </p:cNvSpPr>
              <p:nvPr/>
            </p:nvSpPr>
            <p:spPr bwMode="auto">
              <a:xfrm>
                <a:off x="1383" y="2222"/>
                <a:ext cx="1280" cy="8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it-IT" sz="2800" u="none"/>
              </a:p>
            </p:txBody>
          </p:sp>
          <p:sp>
            <p:nvSpPr>
              <p:cNvPr id="5148" name="Rectangle 11"/>
              <p:cNvSpPr>
                <a:spLocks noChangeArrowheads="1"/>
              </p:cNvSpPr>
              <p:nvPr/>
            </p:nvSpPr>
            <p:spPr bwMode="auto">
              <a:xfrm>
                <a:off x="3943" y="1369"/>
                <a:ext cx="1280" cy="8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it-IT" sz="2800" u="none"/>
              </a:p>
            </p:txBody>
          </p:sp>
          <p:sp>
            <p:nvSpPr>
              <p:cNvPr id="5149" name="Rectangle 10"/>
              <p:cNvSpPr>
                <a:spLocks noChangeArrowheads="1"/>
              </p:cNvSpPr>
              <p:nvPr/>
            </p:nvSpPr>
            <p:spPr bwMode="auto">
              <a:xfrm>
                <a:off x="2663" y="1369"/>
                <a:ext cx="1280" cy="8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it-IT" sz="2800" u="none"/>
              </a:p>
            </p:txBody>
          </p:sp>
          <p:sp>
            <p:nvSpPr>
              <p:cNvPr id="5150" name="Rectangle 9"/>
              <p:cNvSpPr>
                <a:spLocks noChangeArrowheads="1"/>
              </p:cNvSpPr>
              <p:nvPr/>
            </p:nvSpPr>
            <p:spPr bwMode="auto">
              <a:xfrm>
                <a:off x="1383" y="1369"/>
                <a:ext cx="1280" cy="8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it-IT" sz="2800" u="none"/>
              </a:p>
            </p:txBody>
          </p:sp>
          <p:sp>
            <p:nvSpPr>
              <p:cNvPr id="5151" name="Line 18"/>
              <p:cNvSpPr>
                <a:spLocks noChangeShapeType="1"/>
              </p:cNvSpPr>
              <p:nvPr/>
            </p:nvSpPr>
            <p:spPr bwMode="auto">
              <a:xfrm>
                <a:off x="1383" y="1369"/>
                <a:ext cx="384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152" name="Line 19"/>
              <p:cNvSpPr>
                <a:spLocks noChangeShapeType="1"/>
              </p:cNvSpPr>
              <p:nvPr/>
            </p:nvSpPr>
            <p:spPr bwMode="auto">
              <a:xfrm>
                <a:off x="1383" y="2222"/>
                <a:ext cx="38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153" name="Line 20"/>
              <p:cNvSpPr>
                <a:spLocks noChangeShapeType="1"/>
              </p:cNvSpPr>
              <p:nvPr/>
            </p:nvSpPr>
            <p:spPr bwMode="auto">
              <a:xfrm>
                <a:off x="1383" y="3076"/>
                <a:ext cx="38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154" name="Line 21"/>
              <p:cNvSpPr>
                <a:spLocks noChangeShapeType="1"/>
              </p:cNvSpPr>
              <p:nvPr/>
            </p:nvSpPr>
            <p:spPr bwMode="auto">
              <a:xfrm>
                <a:off x="1383" y="3929"/>
                <a:ext cx="384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155" name="Line 22"/>
              <p:cNvSpPr>
                <a:spLocks noChangeShapeType="1"/>
              </p:cNvSpPr>
              <p:nvPr/>
            </p:nvSpPr>
            <p:spPr bwMode="auto">
              <a:xfrm>
                <a:off x="1383" y="1369"/>
                <a:ext cx="0" cy="256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156" name="Line 23"/>
              <p:cNvSpPr>
                <a:spLocks noChangeShapeType="1"/>
              </p:cNvSpPr>
              <p:nvPr/>
            </p:nvSpPr>
            <p:spPr bwMode="auto">
              <a:xfrm>
                <a:off x="2663" y="1369"/>
                <a:ext cx="0" cy="25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157" name="Line 24"/>
              <p:cNvSpPr>
                <a:spLocks noChangeShapeType="1"/>
              </p:cNvSpPr>
              <p:nvPr/>
            </p:nvSpPr>
            <p:spPr bwMode="auto">
              <a:xfrm>
                <a:off x="3943" y="1369"/>
                <a:ext cx="0" cy="25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158" name="Line 25"/>
              <p:cNvSpPr>
                <a:spLocks noChangeShapeType="1"/>
              </p:cNvSpPr>
              <p:nvPr/>
            </p:nvSpPr>
            <p:spPr bwMode="auto">
              <a:xfrm>
                <a:off x="5223" y="1369"/>
                <a:ext cx="0" cy="256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pic>
          <p:nvPicPr>
            <p:cNvPr id="5130" name="Picture 7" descr="euro-300x3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71" y="1661"/>
              <a:ext cx="454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1" name="Picture 6" descr="euro_società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86" y="1661"/>
              <a:ext cx="440" cy="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2" name="Picture 27" descr="euro_società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58" y="2478"/>
              <a:ext cx="440" cy="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3" name="Picture 28" descr="euro_società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01" y="3294"/>
              <a:ext cx="440" cy="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4" name="Picture 29" descr="euro-300x3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01" y="2478"/>
              <a:ext cx="454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5" name="Picture 30" descr="euro-300x3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99" y="2478"/>
              <a:ext cx="454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6" name="Picture 31" descr="euro-300x3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88" y="2478"/>
              <a:ext cx="454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7" name="Picture 32" descr="euro-300x3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14" y="2478"/>
              <a:ext cx="454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8" name="Picture 33" descr="euro-300x3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98" y="3294"/>
              <a:ext cx="454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9" name="Picture 34" descr="euro_società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88" y="3294"/>
              <a:ext cx="440" cy="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0" name="Picture 35" descr="euro_società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14" y="3294"/>
              <a:ext cx="440" cy="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1" name="Picture 36" descr="euro_società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27" y="3294"/>
              <a:ext cx="440" cy="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20903" name="Oval 39"/>
          <p:cNvSpPr>
            <a:spLocks noChangeArrowheads="1"/>
          </p:cNvSpPr>
          <p:nvPr/>
        </p:nvSpPr>
        <p:spPr bwMode="auto">
          <a:xfrm>
            <a:off x="3851275" y="3068638"/>
            <a:ext cx="1800225" cy="1008062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3851275" y="5445125"/>
            <a:ext cx="1884363" cy="874713"/>
            <a:chOff x="1429" y="3249"/>
            <a:chExt cx="1187" cy="551"/>
          </a:xfrm>
        </p:grpSpPr>
        <p:sp>
          <p:nvSpPr>
            <p:cNvPr id="5128" name="Text Box 41"/>
            <p:cNvSpPr txBox="1">
              <a:spLocks noChangeArrowheads="1"/>
            </p:cNvSpPr>
            <p:nvPr/>
          </p:nvSpPr>
          <p:spPr bwMode="auto">
            <a:xfrm>
              <a:off x="1429" y="3339"/>
              <a:ext cx="8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2800" u="none"/>
                <a:t>P</a:t>
              </a:r>
              <a:r>
                <a:rPr lang="it-IT" sz="2800" u="none" baseline="-25000"/>
                <a:t>(T e T)</a:t>
              </a:r>
              <a:endParaRPr lang="it-IT" sz="2800" u="none"/>
            </a:p>
          </p:txBody>
        </p:sp>
        <p:graphicFrame>
          <p:nvGraphicFramePr>
            <p:cNvPr id="5122" name="Object 42"/>
            <p:cNvGraphicFramePr>
              <a:graphicFrameLocks noChangeAspect="1"/>
            </p:cNvGraphicFramePr>
            <p:nvPr/>
          </p:nvGraphicFramePr>
          <p:xfrm>
            <a:off x="2238" y="3249"/>
            <a:ext cx="378" cy="551"/>
          </p:xfrm>
          <a:graphic>
            <a:graphicData uri="http://schemas.openxmlformats.org/presentationml/2006/ole">
              <p:oleObj spid="_x0000_s5122" name="Equation" r:id="rId5" imgW="330120" imgH="482400" progId="Equation.DSMT4">
                <p:embed/>
              </p:oleObj>
            </a:graphicData>
          </a:graphic>
        </p:graphicFrame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0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2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9" grpId="0"/>
      <p:bldP spid="42090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2" name="Rectangle 4"/>
          <p:cNvSpPr>
            <a:spLocks noChangeArrowheads="1"/>
          </p:cNvSpPr>
          <p:nvPr/>
        </p:nvSpPr>
        <p:spPr bwMode="auto">
          <a:xfrm>
            <a:off x="0" y="117475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u="none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Probabilità</a:t>
            </a:r>
            <a:endParaRPr lang="it-IT" sz="4000" u="none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1893" name="Text Box 5"/>
          <p:cNvSpPr txBox="1">
            <a:spLocks noChangeArrowheads="1"/>
          </p:cNvSpPr>
          <p:nvPr/>
        </p:nvSpPr>
        <p:spPr bwMode="auto">
          <a:xfrm>
            <a:off x="755650" y="1268413"/>
            <a:ext cx="75612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u="none"/>
              <a:t>Il problema poteva essere visualizzato utilizzando un grafo ad albero</a:t>
            </a:r>
            <a:endParaRPr lang="it-IT" u="none">
              <a:solidFill>
                <a:srgbClr val="A50021"/>
              </a:solidFill>
            </a:endParaRPr>
          </a:p>
        </p:txBody>
      </p:sp>
      <p:sp>
        <p:nvSpPr>
          <p:cNvPr id="421899" name="Text Box 11"/>
          <p:cNvSpPr txBox="1">
            <a:spLocks noChangeArrowheads="1"/>
          </p:cNvSpPr>
          <p:nvPr/>
        </p:nvSpPr>
        <p:spPr bwMode="auto">
          <a:xfrm>
            <a:off x="755650" y="2781300"/>
            <a:ext cx="35290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u="none"/>
              <a:t>La prima moneta può presentare la faccia Testa o la faccia Croce, entrambe hanno una probabilità di 1/2</a:t>
            </a:r>
            <a:endParaRPr lang="it-IT" u="none">
              <a:solidFill>
                <a:srgbClr val="A50021"/>
              </a:solidFill>
            </a:endParaRPr>
          </a:p>
        </p:txBody>
      </p:sp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4643438" y="2636838"/>
            <a:ext cx="3457575" cy="2022475"/>
            <a:chOff x="2925" y="1661"/>
            <a:chExt cx="2178" cy="1274"/>
          </a:xfrm>
        </p:grpSpPr>
        <p:pic>
          <p:nvPicPr>
            <p:cNvPr id="6152" name="Picture 50" descr="euro-300x3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25" y="2524"/>
              <a:ext cx="413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3" name="Picture 51" descr="euro_società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03" y="2568"/>
              <a:ext cx="400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4" name="Line 52"/>
            <p:cNvSpPr>
              <a:spLocks noChangeShapeType="1"/>
            </p:cNvSpPr>
            <p:nvPr/>
          </p:nvSpPr>
          <p:spPr bwMode="auto">
            <a:xfrm flipV="1">
              <a:off x="3243" y="1843"/>
              <a:ext cx="771" cy="68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55" name="Line 53"/>
            <p:cNvSpPr>
              <a:spLocks noChangeShapeType="1"/>
            </p:cNvSpPr>
            <p:nvPr/>
          </p:nvSpPr>
          <p:spPr bwMode="auto">
            <a:xfrm flipH="1" flipV="1">
              <a:off x="4059" y="1843"/>
              <a:ext cx="817" cy="726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pic>
          <p:nvPicPr>
            <p:cNvPr id="6156" name="Picture 54" descr="stella_rossa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923" y="1661"/>
              <a:ext cx="229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6146" name="Object 55"/>
            <p:cNvGraphicFramePr>
              <a:graphicFrameLocks noChangeAspect="1"/>
            </p:cNvGraphicFramePr>
            <p:nvPr/>
          </p:nvGraphicFramePr>
          <p:xfrm>
            <a:off x="3243" y="1707"/>
            <a:ext cx="200" cy="568"/>
          </p:xfrm>
          <a:graphic>
            <a:graphicData uri="http://schemas.openxmlformats.org/presentationml/2006/ole">
              <p:oleObj spid="_x0000_s6146" name="Equation" r:id="rId6" imgW="164880" imgH="469800" progId="Equation.DSMT4">
                <p:embed/>
              </p:oleObj>
            </a:graphicData>
          </a:graphic>
        </p:graphicFrame>
        <p:graphicFrame>
          <p:nvGraphicFramePr>
            <p:cNvPr id="6147" name="Object 56"/>
            <p:cNvGraphicFramePr>
              <a:graphicFrameLocks noChangeAspect="1"/>
            </p:cNvGraphicFramePr>
            <p:nvPr/>
          </p:nvGraphicFramePr>
          <p:xfrm>
            <a:off x="4604" y="1728"/>
            <a:ext cx="200" cy="568"/>
          </p:xfrm>
          <a:graphic>
            <a:graphicData uri="http://schemas.openxmlformats.org/presentationml/2006/ole">
              <p:oleObj spid="_x0000_s6147" name="Equation" r:id="rId7" imgW="164880" imgH="469800" progId="Equation.DSMT4">
                <p:embed/>
              </p:oleObj>
            </a:graphicData>
          </a:graphic>
        </p:graphicFrame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1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1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3" grpId="0"/>
      <p:bldP spid="42189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6" name="Rectangle 4"/>
          <p:cNvSpPr>
            <a:spLocks noChangeArrowheads="1"/>
          </p:cNvSpPr>
          <p:nvPr/>
        </p:nvSpPr>
        <p:spPr bwMode="auto">
          <a:xfrm>
            <a:off x="0" y="117475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u="none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Probabilità</a:t>
            </a:r>
            <a:endParaRPr lang="it-IT" sz="4000" u="none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2917" name="Text Box 5"/>
          <p:cNvSpPr txBox="1">
            <a:spLocks noChangeArrowheads="1"/>
          </p:cNvSpPr>
          <p:nvPr/>
        </p:nvSpPr>
        <p:spPr bwMode="auto">
          <a:xfrm>
            <a:off x="323850" y="1484313"/>
            <a:ext cx="3024188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u="none"/>
              <a:t>La seconda moneta </a:t>
            </a:r>
            <a:r>
              <a:rPr lang="it-IT" i="1" u="none">
                <a:solidFill>
                  <a:srgbClr val="A50021"/>
                </a:solidFill>
              </a:rPr>
              <a:t>non è influenzata</a:t>
            </a:r>
            <a:r>
              <a:rPr lang="it-IT" u="none"/>
              <a:t> dall’evento accaduto alla prima moneta, pertanto anch’essa può presentare la faccia Testa o la faccia Croce con la stessa probabilità di 1/2</a:t>
            </a:r>
            <a:endParaRPr lang="it-IT" u="none">
              <a:solidFill>
                <a:srgbClr val="A50021"/>
              </a:solidFill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3563938" y="1484313"/>
            <a:ext cx="5364162" cy="4176712"/>
            <a:chOff x="2245" y="935"/>
            <a:chExt cx="3379" cy="2631"/>
          </a:xfrm>
        </p:grpSpPr>
        <p:pic>
          <p:nvPicPr>
            <p:cNvPr id="7179" name="Picture 7" descr="euro-300x3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89" y="1798"/>
              <a:ext cx="413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0" name="Picture 8" descr="euro_società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67" y="1842"/>
              <a:ext cx="400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1" name="Line 9"/>
            <p:cNvSpPr>
              <a:spLocks noChangeShapeType="1"/>
            </p:cNvSpPr>
            <p:nvPr/>
          </p:nvSpPr>
          <p:spPr bwMode="auto">
            <a:xfrm flipV="1">
              <a:off x="3107" y="1117"/>
              <a:ext cx="771" cy="68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182" name="Line 10"/>
            <p:cNvSpPr>
              <a:spLocks noChangeShapeType="1"/>
            </p:cNvSpPr>
            <p:nvPr/>
          </p:nvSpPr>
          <p:spPr bwMode="auto">
            <a:xfrm flipH="1" flipV="1">
              <a:off x="3923" y="1117"/>
              <a:ext cx="817" cy="726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pic>
          <p:nvPicPr>
            <p:cNvPr id="7183" name="Picture 11" descr="stella_rossa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87" y="935"/>
              <a:ext cx="229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7170" name="Object 12"/>
            <p:cNvGraphicFramePr>
              <a:graphicFrameLocks noChangeAspect="1"/>
            </p:cNvGraphicFramePr>
            <p:nvPr/>
          </p:nvGraphicFramePr>
          <p:xfrm>
            <a:off x="3107" y="981"/>
            <a:ext cx="200" cy="568"/>
          </p:xfrm>
          <a:graphic>
            <a:graphicData uri="http://schemas.openxmlformats.org/presentationml/2006/ole">
              <p:oleObj spid="_x0000_s7170" name="Equation" r:id="rId6" imgW="164880" imgH="469800" progId="Equation.DSMT4">
                <p:embed/>
              </p:oleObj>
            </a:graphicData>
          </a:graphic>
        </p:graphicFrame>
        <p:graphicFrame>
          <p:nvGraphicFramePr>
            <p:cNvPr id="7171" name="Object 13"/>
            <p:cNvGraphicFramePr>
              <a:graphicFrameLocks noChangeAspect="1"/>
            </p:cNvGraphicFramePr>
            <p:nvPr/>
          </p:nvGraphicFramePr>
          <p:xfrm>
            <a:off x="4468" y="1002"/>
            <a:ext cx="200" cy="568"/>
          </p:xfrm>
          <a:graphic>
            <a:graphicData uri="http://schemas.openxmlformats.org/presentationml/2006/ole">
              <p:oleObj spid="_x0000_s7171" name="Equation" r:id="rId7" imgW="164880" imgH="469800" progId="Equation.DSMT4">
                <p:embed/>
              </p:oleObj>
            </a:graphicData>
          </a:graphic>
        </p:graphicFrame>
        <p:pic>
          <p:nvPicPr>
            <p:cNvPr id="7184" name="Picture 14" descr="euro-300x3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45" y="3113"/>
              <a:ext cx="413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5" name="Picture 15" descr="euro_società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78" y="3154"/>
              <a:ext cx="400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6" name="Line 16"/>
            <p:cNvSpPr>
              <a:spLocks noChangeShapeType="1"/>
            </p:cNvSpPr>
            <p:nvPr/>
          </p:nvSpPr>
          <p:spPr bwMode="auto">
            <a:xfrm flipV="1">
              <a:off x="2517" y="2432"/>
              <a:ext cx="453" cy="635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187" name="Line 17"/>
            <p:cNvSpPr>
              <a:spLocks noChangeShapeType="1"/>
            </p:cNvSpPr>
            <p:nvPr/>
          </p:nvSpPr>
          <p:spPr bwMode="auto">
            <a:xfrm flipH="1" flipV="1">
              <a:off x="3107" y="2432"/>
              <a:ext cx="544" cy="681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pic>
          <p:nvPicPr>
            <p:cNvPr id="7188" name="Picture 18" descr="stella_rossa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925" y="2251"/>
              <a:ext cx="229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7172" name="Object 19"/>
            <p:cNvGraphicFramePr>
              <a:graphicFrameLocks noChangeAspect="1"/>
            </p:cNvGraphicFramePr>
            <p:nvPr/>
          </p:nvGraphicFramePr>
          <p:xfrm>
            <a:off x="2426" y="2251"/>
            <a:ext cx="200" cy="568"/>
          </p:xfrm>
          <a:graphic>
            <a:graphicData uri="http://schemas.openxmlformats.org/presentationml/2006/ole">
              <p:oleObj spid="_x0000_s7172" name="Equation" r:id="rId8" imgW="164880" imgH="469800" progId="Equation.DSMT4">
                <p:embed/>
              </p:oleObj>
            </a:graphicData>
          </a:graphic>
        </p:graphicFrame>
        <p:graphicFrame>
          <p:nvGraphicFramePr>
            <p:cNvPr id="7173" name="Object 20"/>
            <p:cNvGraphicFramePr>
              <a:graphicFrameLocks noChangeAspect="1"/>
            </p:cNvGraphicFramePr>
            <p:nvPr/>
          </p:nvGraphicFramePr>
          <p:xfrm>
            <a:off x="3496" y="2251"/>
            <a:ext cx="200" cy="568"/>
          </p:xfrm>
          <a:graphic>
            <a:graphicData uri="http://schemas.openxmlformats.org/presentationml/2006/ole">
              <p:oleObj spid="_x0000_s7173" name="Equation" r:id="rId9" imgW="164880" imgH="469800" progId="Equation.DSMT4">
                <p:embed/>
              </p:oleObj>
            </a:graphicData>
          </a:graphic>
        </p:graphicFrame>
        <p:pic>
          <p:nvPicPr>
            <p:cNvPr id="7189" name="Picture 48" descr="euro-300x3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91" y="3158"/>
              <a:ext cx="413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90" name="Picture 49" descr="euro_società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24" y="3199"/>
              <a:ext cx="400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91" name="Line 50"/>
            <p:cNvSpPr>
              <a:spLocks noChangeShapeType="1"/>
            </p:cNvSpPr>
            <p:nvPr/>
          </p:nvSpPr>
          <p:spPr bwMode="auto">
            <a:xfrm flipV="1">
              <a:off x="4263" y="2477"/>
              <a:ext cx="453" cy="635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192" name="Line 51"/>
            <p:cNvSpPr>
              <a:spLocks noChangeShapeType="1"/>
            </p:cNvSpPr>
            <p:nvPr/>
          </p:nvSpPr>
          <p:spPr bwMode="auto">
            <a:xfrm flipH="1" flipV="1">
              <a:off x="4853" y="2477"/>
              <a:ext cx="544" cy="681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pic>
          <p:nvPicPr>
            <p:cNvPr id="7193" name="Picture 52" descr="stella_rossa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671" y="2296"/>
              <a:ext cx="229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7174" name="Object 53"/>
            <p:cNvGraphicFramePr>
              <a:graphicFrameLocks noChangeAspect="1"/>
            </p:cNvGraphicFramePr>
            <p:nvPr/>
          </p:nvGraphicFramePr>
          <p:xfrm>
            <a:off x="4172" y="2296"/>
            <a:ext cx="200" cy="568"/>
          </p:xfrm>
          <a:graphic>
            <a:graphicData uri="http://schemas.openxmlformats.org/presentationml/2006/ole">
              <p:oleObj spid="_x0000_s7174" name="Equation" r:id="rId10" imgW="164880" imgH="469800" progId="Equation.DSMT4">
                <p:embed/>
              </p:oleObj>
            </a:graphicData>
          </a:graphic>
        </p:graphicFrame>
        <p:graphicFrame>
          <p:nvGraphicFramePr>
            <p:cNvPr id="7175" name="Object 54"/>
            <p:cNvGraphicFramePr>
              <a:graphicFrameLocks noChangeAspect="1"/>
            </p:cNvGraphicFramePr>
            <p:nvPr/>
          </p:nvGraphicFramePr>
          <p:xfrm>
            <a:off x="5242" y="2296"/>
            <a:ext cx="200" cy="568"/>
          </p:xfrm>
          <a:graphic>
            <a:graphicData uri="http://schemas.openxmlformats.org/presentationml/2006/ole">
              <p:oleObj spid="_x0000_s7175" name="Equation" r:id="rId11" imgW="164880" imgH="469800" progId="Equation.DSMT4">
                <p:embed/>
              </p:oleObj>
            </a:graphicData>
          </a:graphic>
        </p:graphicFrame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2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40" name="Rectangle 4"/>
          <p:cNvSpPr>
            <a:spLocks noChangeArrowheads="1"/>
          </p:cNvSpPr>
          <p:nvPr/>
        </p:nvSpPr>
        <p:spPr bwMode="auto">
          <a:xfrm>
            <a:off x="0" y="117475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u="none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Probabilità</a:t>
            </a:r>
            <a:endParaRPr lang="it-IT" sz="4000" u="none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3941" name="Text Box 5"/>
          <p:cNvSpPr txBox="1">
            <a:spLocks noChangeArrowheads="1"/>
          </p:cNvSpPr>
          <p:nvPr/>
        </p:nvSpPr>
        <p:spPr bwMode="auto">
          <a:xfrm>
            <a:off x="323850" y="1484313"/>
            <a:ext cx="33845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u="none"/>
              <a:t>I due eventi possono verificarsi </a:t>
            </a:r>
            <a:r>
              <a:rPr lang="it-IT" i="1" u="none"/>
              <a:t>contemporaneamente</a:t>
            </a:r>
            <a:r>
              <a:rPr lang="it-IT" u="none"/>
              <a:t> e sono </a:t>
            </a:r>
            <a:r>
              <a:rPr lang="it-IT" i="1" u="none">
                <a:solidFill>
                  <a:srgbClr val="A50021"/>
                </a:solidFill>
              </a:rPr>
              <a:t>indipendenti</a:t>
            </a:r>
            <a:r>
              <a:rPr lang="it-IT" u="none"/>
              <a:t>. La probabilità dell’evento composto “</a:t>
            </a:r>
            <a:r>
              <a:rPr lang="it-IT" i="1" u="none"/>
              <a:t>Testa eTesta</a:t>
            </a:r>
            <a:r>
              <a:rPr lang="it-IT" u="none"/>
              <a:t>” è uguale al prodotto dei due eventi che lo compongono</a:t>
            </a:r>
            <a:endParaRPr lang="it-IT" i="1" u="none">
              <a:solidFill>
                <a:srgbClr val="A50021"/>
              </a:solidFill>
            </a:endParaRPr>
          </a:p>
        </p:txBody>
      </p:sp>
      <p:grpSp>
        <p:nvGrpSpPr>
          <p:cNvPr id="8203" name="Group 6"/>
          <p:cNvGrpSpPr>
            <a:grpSpLocks/>
          </p:cNvGrpSpPr>
          <p:nvPr/>
        </p:nvGrpSpPr>
        <p:grpSpPr bwMode="auto">
          <a:xfrm>
            <a:off x="3563938" y="1484313"/>
            <a:ext cx="5364162" cy="4176712"/>
            <a:chOff x="2245" y="935"/>
            <a:chExt cx="3379" cy="2631"/>
          </a:xfrm>
        </p:grpSpPr>
        <p:pic>
          <p:nvPicPr>
            <p:cNvPr id="8206" name="Picture 7" descr="euro-300x3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89" y="1798"/>
              <a:ext cx="413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7" name="Picture 8" descr="euro_società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67" y="1842"/>
              <a:ext cx="400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8" name="Line 9"/>
            <p:cNvSpPr>
              <a:spLocks noChangeShapeType="1"/>
            </p:cNvSpPr>
            <p:nvPr/>
          </p:nvSpPr>
          <p:spPr bwMode="auto">
            <a:xfrm flipV="1">
              <a:off x="3107" y="1117"/>
              <a:ext cx="771" cy="68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209" name="Line 10"/>
            <p:cNvSpPr>
              <a:spLocks noChangeShapeType="1"/>
            </p:cNvSpPr>
            <p:nvPr/>
          </p:nvSpPr>
          <p:spPr bwMode="auto">
            <a:xfrm flipH="1" flipV="1">
              <a:off x="3923" y="1117"/>
              <a:ext cx="817" cy="726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pic>
          <p:nvPicPr>
            <p:cNvPr id="8210" name="Picture 11" descr="stella_rossa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87" y="935"/>
              <a:ext cx="229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8195" name="Object 12"/>
            <p:cNvGraphicFramePr>
              <a:graphicFrameLocks noChangeAspect="1"/>
            </p:cNvGraphicFramePr>
            <p:nvPr/>
          </p:nvGraphicFramePr>
          <p:xfrm>
            <a:off x="3107" y="981"/>
            <a:ext cx="200" cy="568"/>
          </p:xfrm>
          <a:graphic>
            <a:graphicData uri="http://schemas.openxmlformats.org/presentationml/2006/ole">
              <p:oleObj spid="_x0000_s8195" name="Equation" r:id="rId6" imgW="164880" imgH="469800" progId="Equation.DSMT4">
                <p:embed/>
              </p:oleObj>
            </a:graphicData>
          </a:graphic>
        </p:graphicFrame>
        <p:graphicFrame>
          <p:nvGraphicFramePr>
            <p:cNvPr id="8196" name="Object 13"/>
            <p:cNvGraphicFramePr>
              <a:graphicFrameLocks noChangeAspect="1"/>
            </p:cNvGraphicFramePr>
            <p:nvPr/>
          </p:nvGraphicFramePr>
          <p:xfrm>
            <a:off x="4468" y="1002"/>
            <a:ext cx="200" cy="568"/>
          </p:xfrm>
          <a:graphic>
            <a:graphicData uri="http://schemas.openxmlformats.org/presentationml/2006/ole">
              <p:oleObj spid="_x0000_s8196" name="Equation" r:id="rId7" imgW="164880" imgH="469800" progId="Equation.DSMT4">
                <p:embed/>
              </p:oleObj>
            </a:graphicData>
          </a:graphic>
        </p:graphicFrame>
        <p:pic>
          <p:nvPicPr>
            <p:cNvPr id="8211" name="Picture 14" descr="euro-300x3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45" y="3113"/>
              <a:ext cx="413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2" name="Picture 15" descr="euro_società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78" y="3154"/>
              <a:ext cx="400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3" name="Line 16"/>
            <p:cNvSpPr>
              <a:spLocks noChangeShapeType="1"/>
            </p:cNvSpPr>
            <p:nvPr/>
          </p:nvSpPr>
          <p:spPr bwMode="auto">
            <a:xfrm flipV="1">
              <a:off x="2517" y="2432"/>
              <a:ext cx="453" cy="635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214" name="Line 17"/>
            <p:cNvSpPr>
              <a:spLocks noChangeShapeType="1"/>
            </p:cNvSpPr>
            <p:nvPr/>
          </p:nvSpPr>
          <p:spPr bwMode="auto">
            <a:xfrm flipH="1" flipV="1">
              <a:off x="3107" y="2432"/>
              <a:ext cx="544" cy="681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pic>
          <p:nvPicPr>
            <p:cNvPr id="8215" name="Picture 18" descr="stella_rossa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925" y="2251"/>
              <a:ext cx="229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8197" name="Object 19"/>
            <p:cNvGraphicFramePr>
              <a:graphicFrameLocks noChangeAspect="1"/>
            </p:cNvGraphicFramePr>
            <p:nvPr/>
          </p:nvGraphicFramePr>
          <p:xfrm>
            <a:off x="2426" y="2251"/>
            <a:ext cx="200" cy="568"/>
          </p:xfrm>
          <a:graphic>
            <a:graphicData uri="http://schemas.openxmlformats.org/presentationml/2006/ole">
              <p:oleObj spid="_x0000_s8197" name="Equation" r:id="rId8" imgW="164880" imgH="469800" progId="Equation.DSMT4">
                <p:embed/>
              </p:oleObj>
            </a:graphicData>
          </a:graphic>
        </p:graphicFrame>
        <p:graphicFrame>
          <p:nvGraphicFramePr>
            <p:cNvPr id="8198" name="Object 20"/>
            <p:cNvGraphicFramePr>
              <a:graphicFrameLocks noChangeAspect="1"/>
            </p:cNvGraphicFramePr>
            <p:nvPr/>
          </p:nvGraphicFramePr>
          <p:xfrm>
            <a:off x="3496" y="2251"/>
            <a:ext cx="200" cy="568"/>
          </p:xfrm>
          <a:graphic>
            <a:graphicData uri="http://schemas.openxmlformats.org/presentationml/2006/ole">
              <p:oleObj spid="_x0000_s8198" name="Equation" r:id="rId9" imgW="164880" imgH="469800" progId="Equation.DSMT4">
                <p:embed/>
              </p:oleObj>
            </a:graphicData>
          </a:graphic>
        </p:graphicFrame>
        <p:pic>
          <p:nvPicPr>
            <p:cNvPr id="8216" name="Picture 21" descr="euro-300x3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91" y="3158"/>
              <a:ext cx="413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7" name="Picture 22" descr="euro_società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24" y="3199"/>
              <a:ext cx="400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8" name="Line 23"/>
            <p:cNvSpPr>
              <a:spLocks noChangeShapeType="1"/>
            </p:cNvSpPr>
            <p:nvPr/>
          </p:nvSpPr>
          <p:spPr bwMode="auto">
            <a:xfrm flipV="1">
              <a:off x="4263" y="2477"/>
              <a:ext cx="453" cy="635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219" name="Line 24"/>
            <p:cNvSpPr>
              <a:spLocks noChangeShapeType="1"/>
            </p:cNvSpPr>
            <p:nvPr/>
          </p:nvSpPr>
          <p:spPr bwMode="auto">
            <a:xfrm flipH="1" flipV="1">
              <a:off x="4853" y="2477"/>
              <a:ext cx="544" cy="681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pic>
          <p:nvPicPr>
            <p:cNvPr id="8220" name="Picture 25" descr="stella_rossa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671" y="2296"/>
              <a:ext cx="229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8199" name="Object 26"/>
            <p:cNvGraphicFramePr>
              <a:graphicFrameLocks noChangeAspect="1"/>
            </p:cNvGraphicFramePr>
            <p:nvPr/>
          </p:nvGraphicFramePr>
          <p:xfrm>
            <a:off x="4172" y="2296"/>
            <a:ext cx="200" cy="568"/>
          </p:xfrm>
          <a:graphic>
            <a:graphicData uri="http://schemas.openxmlformats.org/presentationml/2006/ole">
              <p:oleObj spid="_x0000_s8199" name="Equation" r:id="rId10" imgW="164880" imgH="469800" progId="Equation.DSMT4">
                <p:embed/>
              </p:oleObj>
            </a:graphicData>
          </a:graphic>
        </p:graphicFrame>
        <p:graphicFrame>
          <p:nvGraphicFramePr>
            <p:cNvPr id="8200" name="Object 27"/>
            <p:cNvGraphicFramePr>
              <a:graphicFrameLocks noChangeAspect="1"/>
            </p:cNvGraphicFramePr>
            <p:nvPr/>
          </p:nvGraphicFramePr>
          <p:xfrm>
            <a:off x="5242" y="2296"/>
            <a:ext cx="200" cy="568"/>
          </p:xfrm>
          <a:graphic>
            <a:graphicData uri="http://schemas.openxmlformats.org/presentationml/2006/ole">
              <p:oleObj spid="_x0000_s8200" name="Equation" r:id="rId11" imgW="164880" imgH="469800" progId="Equation.DSMT4">
                <p:embed/>
              </p:oleObj>
            </a:graphicData>
          </a:graphic>
        </p:graphicFrame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2051050" y="5805488"/>
            <a:ext cx="5380038" cy="938212"/>
            <a:chOff x="1474" y="3657"/>
            <a:chExt cx="3389" cy="591"/>
          </a:xfrm>
        </p:grpSpPr>
        <p:sp>
          <p:nvSpPr>
            <p:cNvPr id="8205" name="Text Box 28"/>
            <p:cNvSpPr txBox="1">
              <a:spLocks noChangeArrowheads="1"/>
            </p:cNvSpPr>
            <p:nvPr/>
          </p:nvSpPr>
          <p:spPr bwMode="auto">
            <a:xfrm>
              <a:off x="1474" y="3702"/>
              <a:ext cx="24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sz="3200" u="none">
                  <a:solidFill>
                    <a:srgbClr val="0000FF"/>
                  </a:solidFill>
                </a:rPr>
                <a:t>P</a:t>
              </a:r>
              <a:r>
                <a:rPr lang="it-IT" sz="3200" u="none" baseline="-25000"/>
                <a:t>(T eT) </a:t>
              </a:r>
              <a:r>
                <a:rPr lang="it-IT" sz="3200" u="none"/>
                <a:t>= </a:t>
              </a:r>
              <a:r>
                <a:rPr lang="it-IT" sz="3200" u="none">
                  <a:solidFill>
                    <a:srgbClr val="0000FF"/>
                  </a:solidFill>
                </a:rPr>
                <a:t>P</a:t>
              </a:r>
              <a:r>
                <a:rPr lang="it-IT" sz="3200" u="none" baseline="-25000"/>
                <a:t>(T)</a:t>
              </a:r>
              <a:r>
                <a:rPr lang="it-IT" sz="3200" u="none"/>
                <a:t> x </a:t>
              </a:r>
              <a:r>
                <a:rPr lang="it-IT" sz="3200" u="none">
                  <a:solidFill>
                    <a:srgbClr val="0000FF"/>
                  </a:solidFill>
                </a:rPr>
                <a:t>P</a:t>
              </a:r>
              <a:r>
                <a:rPr lang="it-IT" sz="3200" u="none" baseline="-25000"/>
                <a:t>(T) </a:t>
              </a:r>
            </a:p>
          </p:txBody>
        </p:sp>
        <p:graphicFrame>
          <p:nvGraphicFramePr>
            <p:cNvPr id="8194" name="Object 29"/>
            <p:cNvGraphicFramePr>
              <a:graphicFrameLocks noChangeAspect="1"/>
            </p:cNvGraphicFramePr>
            <p:nvPr/>
          </p:nvGraphicFramePr>
          <p:xfrm>
            <a:off x="3696" y="3657"/>
            <a:ext cx="1167" cy="591"/>
          </p:xfrm>
          <a:graphic>
            <a:graphicData uri="http://schemas.openxmlformats.org/presentationml/2006/ole">
              <p:oleObj spid="_x0000_s8194" name="Equation" r:id="rId12" imgW="952200" imgH="482400" progId="Equation.DSMT4">
                <p:embed/>
              </p:oleObj>
            </a:graphicData>
          </a:graphic>
        </p:graphicFrame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3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4" name="Rectangle 4"/>
          <p:cNvSpPr>
            <a:spLocks noChangeArrowheads="1"/>
          </p:cNvSpPr>
          <p:nvPr/>
        </p:nvSpPr>
        <p:spPr bwMode="auto">
          <a:xfrm>
            <a:off x="0" y="117475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u="none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Probabilità</a:t>
            </a:r>
            <a:endParaRPr lang="it-IT" sz="4000" u="none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4965" name="Text Box 5"/>
          <p:cNvSpPr txBox="1">
            <a:spLocks noChangeArrowheads="1"/>
          </p:cNvSpPr>
          <p:nvPr/>
        </p:nvSpPr>
        <p:spPr bwMode="auto">
          <a:xfrm>
            <a:off x="323850" y="1484313"/>
            <a:ext cx="799306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u="none"/>
              <a:t>Un ultimo problema:</a:t>
            </a:r>
          </a:p>
          <a:p>
            <a:r>
              <a:rPr lang="it-IT" i="1" u="none"/>
              <a:t>In un’urna ci sono 3 palline </a:t>
            </a:r>
            <a:r>
              <a:rPr lang="it-IT" i="1" u="none">
                <a:solidFill>
                  <a:srgbClr val="009900"/>
                </a:solidFill>
              </a:rPr>
              <a:t>verdi</a:t>
            </a:r>
            <a:r>
              <a:rPr lang="it-IT" i="1" u="none"/>
              <a:t> e 7 palline </a:t>
            </a:r>
            <a:r>
              <a:rPr lang="it-IT" i="1" u="none">
                <a:solidFill>
                  <a:srgbClr val="FF0000"/>
                </a:solidFill>
              </a:rPr>
              <a:t>rosse</a:t>
            </a:r>
            <a:r>
              <a:rPr lang="it-IT" i="1" u="none"/>
              <a:t>. Si deve calcolare la probabilità che in due estrazioni successive, senza che la prima pallina estratta venga rimessa nell’urna, si prendano </a:t>
            </a:r>
            <a:r>
              <a:rPr lang="it-IT" i="1" u="none">
                <a:solidFill>
                  <a:srgbClr val="FF0000"/>
                </a:solidFill>
              </a:rPr>
              <a:t>due palline</a:t>
            </a:r>
            <a:r>
              <a:rPr lang="it-IT" i="1" u="none"/>
              <a:t> </a:t>
            </a:r>
            <a:r>
              <a:rPr lang="it-IT" i="1" u="none">
                <a:solidFill>
                  <a:srgbClr val="FF0000"/>
                </a:solidFill>
              </a:rPr>
              <a:t>rosse</a:t>
            </a:r>
            <a:r>
              <a:rPr lang="it-IT" i="1" u="none"/>
              <a:t>.</a:t>
            </a:r>
            <a:endParaRPr lang="it-IT" i="1" u="none">
              <a:solidFill>
                <a:srgbClr val="A50021"/>
              </a:solidFill>
            </a:endParaRPr>
          </a:p>
        </p:txBody>
      </p:sp>
      <p:grpSp>
        <p:nvGrpSpPr>
          <p:cNvPr id="21508" name="Group 42"/>
          <p:cNvGrpSpPr>
            <a:grpSpLocks/>
          </p:cNvGrpSpPr>
          <p:nvPr/>
        </p:nvGrpSpPr>
        <p:grpSpPr bwMode="auto">
          <a:xfrm>
            <a:off x="2411413" y="3716338"/>
            <a:ext cx="3505200" cy="1633537"/>
            <a:chOff x="1519" y="2341"/>
            <a:chExt cx="2208" cy="1029"/>
          </a:xfrm>
        </p:grpSpPr>
        <p:pic>
          <p:nvPicPr>
            <p:cNvPr id="21509" name="Picture 31" descr="pallinav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91" y="2478"/>
              <a:ext cx="348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0" name="Picture 32" descr="pallinav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25" y="2931"/>
              <a:ext cx="348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1" name="Picture 33" descr="pallinav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71" y="2387"/>
              <a:ext cx="348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2" name="Picture 34" descr="pallina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79" y="2614"/>
              <a:ext cx="348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3" name="Picture 35" descr="pallina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08" y="3022"/>
              <a:ext cx="348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4" name="Picture 36" descr="pallina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19" y="2886"/>
              <a:ext cx="348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5" name="Picture 37" descr="pallina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18" y="3022"/>
              <a:ext cx="348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6" name="Picture 38" descr="pallina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43" y="2976"/>
              <a:ext cx="348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7" name="Picture 40" descr="pallina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81" y="2341"/>
              <a:ext cx="348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8" name="Picture 41" descr="pallina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81" y="2750"/>
              <a:ext cx="348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4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8" name="Rectangle 4"/>
          <p:cNvSpPr>
            <a:spLocks noChangeArrowheads="1"/>
          </p:cNvSpPr>
          <p:nvPr/>
        </p:nvSpPr>
        <p:spPr bwMode="auto">
          <a:xfrm>
            <a:off x="0" y="117475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u="none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Probabilità</a:t>
            </a:r>
            <a:endParaRPr lang="it-IT" sz="4000" u="none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5989" name="Text Box 5"/>
          <p:cNvSpPr txBox="1">
            <a:spLocks noChangeArrowheads="1"/>
          </p:cNvSpPr>
          <p:nvPr/>
        </p:nvSpPr>
        <p:spPr bwMode="auto">
          <a:xfrm>
            <a:off x="323850" y="1484313"/>
            <a:ext cx="79930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u="none"/>
              <a:t>La probabilità che in una prima estrazione si prenda una pallina rossa è:</a:t>
            </a:r>
            <a:endParaRPr lang="it-IT" i="1" u="none">
              <a:solidFill>
                <a:srgbClr val="A50021"/>
              </a:solidFill>
            </a:endParaRPr>
          </a:p>
        </p:txBody>
      </p:sp>
      <p:grpSp>
        <p:nvGrpSpPr>
          <p:cNvPr id="9221" name="Group 21"/>
          <p:cNvGrpSpPr>
            <a:grpSpLocks/>
          </p:cNvGrpSpPr>
          <p:nvPr/>
        </p:nvGrpSpPr>
        <p:grpSpPr bwMode="auto">
          <a:xfrm>
            <a:off x="5219700" y="2060575"/>
            <a:ext cx="3505200" cy="1633538"/>
            <a:chOff x="3288" y="1298"/>
            <a:chExt cx="2208" cy="1029"/>
          </a:xfrm>
        </p:grpSpPr>
        <p:pic>
          <p:nvPicPr>
            <p:cNvPr id="9224" name="Picture 9" descr="pallinav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60" y="1435"/>
              <a:ext cx="348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5" name="Picture 10" descr="pallinav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94" y="1888"/>
              <a:ext cx="348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6" name="Picture 11" descr="pallinav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40" y="1344"/>
              <a:ext cx="348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7" name="Picture 12" descr="pallina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48" y="1571"/>
              <a:ext cx="348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8" name="Picture 13" descr="pallina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77" y="1979"/>
              <a:ext cx="348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9" name="Picture 14" descr="pallina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88" y="1843"/>
              <a:ext cx="348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0" name="Picture 15" descr="pallina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87" y="1979"/>
              <a:ext cx="348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1" name="Picture 16" descr="pallina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12" y="1933"/>
              <a:ext cx="348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2" name="Picture 17" descr="pallina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50" y="1298"/>
              <a:ext cx="348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3" name="Picture 18" descr="pallina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50" y="1707"/>
              <a:ext cx="348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538413" y="2636838"/>
            <a:ext cx="1601787" cy="792162"/>
            <a:chOff x="237" y="1661"/>
            <a:chExt cx="1009" cy="499"/>
          </a:xfrm>
        </p:grpSpPr>
        <p:sp>
          <p:nvSpPr>
            <p:cNvPr id="9223" name="Text Box 19"/>
            <p:cNvSpPr txBox="1">
              <a:spLocks noChangeArrowheads="1"/>
            </p:cNvSpPr>
            <p:nvPr/>
          </p:nvSpPr>
          <p:spPr bwMode="auto">
            <a:xfrm>
              <a:off x="237" y="1737"/>
              <a:ext cx="6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800" u="none"/>
                <a:t>P</a:t>
              </a:r>
              <a:r>
                <a:rPr lang="it-IT" sz="2800" u="none" baseline="-25000"/>
                <a:t>1 </a:t>
              </a:r>
              <a:r>
                <a:rPr lang="it-IT" sz="2800" u="none">
                  <a:solidFill>
                    <a:srgbClr val="FF0000"/>
                  </a:solidFill>
                </a:rPr>
                <a:t>(r)</a:t>
              </a:r>
            </a:p>
          </p:txBody>
        </p:sp>
        <p:graphicFrame>
          <p:nvGraphicFramePr>
            <p:cNvPr id="9218" name="Object 20"/>
            <p:cNvGraphicFramePr>
              <a:graphicFrameLocks noChangeAspect="1"/>
            </p:cNvGraphicFramePr>
            <p:nvPr/>
          </p:nvGraphicFramePr>
          <p:xfrm>
            <a:off x="839" y="1661"/>
            <a:ext cx="407" cy="499"/>
          </p:xfrm>
          <a:graphic>
            <a:graphicData uri="http://schemas.openxmlformats.org/presentationml/2006/ole">
              <p:oleObj spid="_x0000_s9218" name="Equation" r:id="rId5" imgW="393480" imgH="482400" progId="Equation.DSMT4">
                <p:embed/>
              </p:oleObj>
            </a:graphicData>
          </a:graphic>
        </p:graphicFrame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5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2" name="Rectangle 4"/>
          <p:cNvSpPr>
            <a:spLocks noChangeArrowheads="1"/>
          </p:cNvSpPr>
          <p:nvPr/>
        </p:nvSpPr>
        <p:spPr bwMode="auto">
          <a:xfrm>
            <a:off x="0" y="117475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u="none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Probabilità</a:t>
            </a:r>
            <a:endParaRPr lang="it-IT" sz="4000" u="none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0244" name="Group 6"/>
          <p:cNvGrpSpPr>
            <a:grpSpLocks/>
          </p:cNvGrpSpPr>
          <p:nvPr/>
        </p:nvGrpSpPr>
        <p:grpSpPr bwMode="auto">
          <a:xfrm>
            <a:off x="5219700" y="2060575"/>
            <a:ext cx="3505200" cy="1633538"/>
            <a:chOff x="3288" y="1298"/>
            <a:chExt cx="2208" cy="1029"/>
          </a:xfrm>
        </p:grpSpPr>
        <p:pic>
          <p:nvPicPr>
            <p:cNvPr id="10250" name="Picture 7" descr="pallinav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60" y="1435"/>
              <a:ext cx="348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1" name="Picture 8" descr="pallinav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94" y="1888"/>
              <a:ext cx="348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2" name="Picture 9" descr="pallinav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40" y="1344"/>
              <a:ext cx="348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3" name="Picture 10" descr="pallina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48" y="1571"/>
              <a:ext cx="348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4" name="Picture 11" descr="pallina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77" y="1979"/>
              <a:ext cx="348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5" name="Picture 12" descr="pallina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88" y="1843"/>
              <a:ext cx="348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6" name="Picture 13" descr="pallina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87" y="1979"/>
              <a:ext cx="348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7" name="Picture 14" descr="pallina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12" y="1933"/>
              <a:ext cx="348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8" name="Picture 15" descr="pallina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50" y="1298"/>
              <a:ext cx="348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9" name="Picture 16" descr="pallina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50" y="1707"/>
              <a:ext cx="348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3779838" y="4652963"/>
            <a:ext cx="1600200" cy="792162"/>
            <a:chOff x="2381" y="2931"/>
            <a:chExt cx="1008" cy="499"/>
          </a:xfrm>
        </p:grpSpPr>
        <p:sp>
          <p:nvSpPr>
            <p:cNvPr id="10249" name="Text Box 17"/>
            <p:cNvSpPr txBox="1">
              <a:spLocks noChangeArrowheads="1"/>
            </p:cNvSpPr>
            <p:nvPr/>
          </p:nvSpPr>
          <p:spPr bwMode="auto">
            <a:xfrm>
              <a:off x="2381" y="3021"/>
              <a:ext cx="64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800" u="none"/>
                <a:t>P</a:t>
              </a:r>
              <a:r>
                <a:rPr lang="it-IT" sz="2800" u="none" baseline="-25000"/>
                <a:t>2 </a:t>
              </a:r>
              <a:r>
                <a:rPr lang="it-IT" sz="2800" u="none">
                  <a:solidFill>
                    <a:srgbClr val="FF0000"/>
                  </a:solidFill>
                </a:rPr>
                <a:t>(r)</a:t>
              </a:r>
            </a:p>
          </p:txBody>
        </p:sp>
        <p:graphicFrame>
          <p:nvGraphicFramePr>
            <p:cNvPr id="10242" name="Object 18"/>
            <p:cNvGraphicFramePr>
              <a:graphicFrameLocks noChangeAspect="1"/>
            </p:cNvGraphicFramePr>
            <p:nvPr/>
          </p:nvGraphicFramePr>
          <p:xfrm>
            <a:off x="3061" y="2931"/>
            <a:ext cx="328" cy="499"/>
          </p:xfrm>
          <a:graphic>
            <a:graphicData uri="http://schemas.openxmlformats.org/presentationml/2006/ole">
              <p:oleObj spid="_x0000_s10242" name="Equation" r:id="rId5" imgW="317160" imgH="482400" progId="Equation.DSMT4">
                <p:embed/>
              </p:oleObj>
            </a:graphicData>
          </a:graphic>
        </p:graphicFrame>
      </p:grpSp>
      <p:sp>
        <p:nvSpPr>
          <p:cNvPr id="427028" name="Text Box 20"/>
          <p:cNvSpPr txBox="1">
            <a:spLocks noChangeArrowheads="1"/>
          </p:cNvSpPr>
          <p:nvPr/>
        </p:nvSpPr>
        <p:spPr bwMode="auto">
          <a:xfrm>
            <a:off x="323850" y="3094038"/>
            <a:ext cx="51323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u="none"/>
              <a:t>La probabilità che in una seconda estrazione si prenda ancora una pallina rossa diviene allora:</a:t>
            </a:r>
          </a:p>
        </p:txBody>
      </p:sp>
      <p:sp>
        <p:nvSpPr>
          <p:cNvPr id="10247" name="Rectangle 21"/>
          <p:cNvSpPr>
            <a:spLocks noChangeArrowheads="1"/>
          </p:cNvSpPr>
          <p:nvPr/>
        </p:nvSpPr>
        <p:spPr bwMode="auto">
          <a:xfrm>
            <a:off x="6516688" y="1989138"/>
            <a:ext cx="719137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27027" name="Text Box 19"/>
          <p:cNvSpPr txBox="1">
            <a:spLocks noChangeArrowheads="1"/>
          </p:cNvSpPr>
          <p:nvPr/>
        </p:nvSpPr>
        <p:spPr bwMode="auto">
          <a:xfrm>
            <a:off x="323850" y="1341438"/>
            <a:ext cx="79930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u="none"/>
              <a:t>Se la pallina estratta è proprio quella rossa e questa non viene rimessa nell’urna, la composizione dell’urna è modificata: il numero totale delle palline è 9 e il numero delle palline rosse è 6.</a:t>
            </a:r>
            <a:endParaRPr lang="it-IT" i="1" u="none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7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7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28" grpId="0"/>
      <p:bldP spid="4270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6" name="Rectangle 4"/>
          <p:cNvSpPr>
            <a:spLocks noChangeArrowheads="1"/>
          </p:cNvSpPr>
          <p:nvPr/>
        </p:nvSpPr>
        <p:spPr bwMode="auto">
          <a:xfrm>
            <a:off x="0" y="117475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u="none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Probabilità</a:t>
            </a:r>
            <a:endParaRPr lang="it-IT" sz="4000" u="none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1268" name="Group 5"/>
          <p:cNvGrpSpPr>
            <a:grpSpLocks/>
          </p:cNvGrpSpPr>
          <p:nvPr/>
        </p:nvGrpSpPr>
        <p:grpSpPr bwMode="auto">
          <a:xfrm>
            <a:off x="5219700" y="2060575"/>
            <a:ext cx="3505200" cy="1633538"/>
            <a:chOff x="3288" y="1298"/>
            <a:chExt cx="2208" cy="1029"/>
          </a:xfrm>
        </p:grpSpPr>
        <p:pic>
          <p:nvPicPr>
            <p:cNvPr id="11274" name="Picture 6" descr="pallinav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60" y="1435"/>
              <a:ext cx="348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5" name="Picture 7" descr="pallinav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94" y="1888"/>
              <a:ext cx="348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6" name="Picture 8" descr="pallinav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40" y="1344"/>
              <a:ext cx="348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7" name="Picture 9" descr="pallina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48" y="1571"/>
              <a:ext cx="348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8" name="Picture 10" descr="pallina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77" y="1979"/>
              <a:ext cx="348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9" name="Picture 11" descr="pallina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88" y="1843"/>
              <a:ext cx="348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80" name="Picture 12" descr="pallina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87" y="1979"/>
              <a:ext cx="348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81" name="Picture 13" descr="pallina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12" y="1933"/>
              <a:ext cx="348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82" name="Picture 14" descr="pallina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50" y="1298"/>
              <a:ext cx="348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83" name="Picture 15" descr="pallina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50" y="1707"/>
              <a:ext cx="348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116013" y="3716338"/>
            <a:ext cx="4838700" cy="792162"/>
            <a:chOff x="975" y="2886"/>
            <a:chExt cx="3048" cy="499"/>
          </a:xfrm>
        </p:grpSpPr>
        <p:sp>
          <p:nvSpPr>
            <p:cNvPr id="11273" name="Text Box 16"/>
            <p:cNvSpPr txBox="1">
              <a:spLocks noChangeArrowheads="1"/>
            </p:cNvSpPr>
            <p:nvPr/>
          </p:nvSpPr>
          <p:spPr bwMode="auto">
            <a:xfrm>
              <a:off x="975" y="2967"/>
              <a:ext cx="200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800" u="none"/>
                <a:t>P</a:t>
              </a:r>
              <a:r>
                <a:rPr lang="it-IT" sz="2800" u="none" baseline="-25000"/>
                <a:t> </a:t>
              </a:r>
              <a:r>
                <a:rPr lang="it-IT" sz="2800" u="none" baseline="-25000">
                  <a:solidFill>
                    <a:srgbClr val="FF0000"/>
                  </a:solidFill>
                </a:rPr>
                <a:t>(r r) </a:t>
              </a:r>
              <a:r>
                <a:rPr lang="it-IT" sz="2800" u="none"/>
                <a:t>= </a:t>
              </a:r>
              <a:r>
                <a:rPr lang="it-IT" u="none"/>
                <a:t>P</a:t>
              </a:r>
              <a:r>
                <a:rPr lang="it-IT" u="none" baseline="-25000"/>
                <a:t>1</a:t>
              </a:r>
              <a:r>
                <a:rPr lang="it-IT" u="none"/>
                <a:t> </a:t>
              </a:r>
              <a:r>
                <a:rPr lang="it-IT" u="none">
                  <a:solidFill>
                    <a:srgbClr val="FF0000"/>
                  </a:solidFill>
                </a:rPr>
                <a:t>(r) </a:t>
              </a:r>
              <a:r>
                <a:rPr lang="it-IT" u="none"/>
                <a:t>x P</a:t>
              </a:r>
              <a:r>
                <a:rPr lang="it-IT" u="none" baseline="-25000"/>
                <a:t>2</a:t>
              </a:r>
              <a:r>
                <a:rPr lang="it-IT" u="none"/>
                <a:t> </a:t>
              </a:r>
              <a:r>
                <a:rPr lang="it-IT" u="none">
                  <a:solidFill>
                    <a:srgbClr val="FF0000"/>
                  </a:solidFill>
                </a:rPr>
                <a:t>(r) </a:t>
              </a:r>
              <a:endParaRPr lang="it-IT" u="none"/>
            </a:p>
          </p:txBody>
        </p:sp>
        <p:graphicFrame>
          <p:nvGraphicFramePr>
            <p:cNvPr id="11266" name="Object 17"/>
            <p:cNvGraphicFramePr>
              <a:graphicFrameLocks noChangeAspect="1"/>
            </p:cNvGraphicFramePr>
            <p:nvPr/>
          </p:nvGraphicFramePr>
          <p:xfrm>
            <a:off x="2880" y="2886"/>
            <a:ext cx="1143" cy="499"/>
          </p:xfrm>
          <a:graphic>
            <a:graphicData uri="http://schemas.openxmlformats.org/presentationml/2006/ole">
              <p:oleObj spid="_x0000_s11266" name="Equation" r:id="rId5" imgW="1104840" imgH="482400" progId="Equation.DSMT4">
                <p:embed/>
              </p:oleObj>
            </a:graphicData>
          </a:graphic>
        </p:graphicFrame>
      </p:grpSp>
      <p:sp>
        <p:nvSpPr>
          <p:cNvPr id="11270" name="Rectangle 19"/>
          <p:cNvSpPr>
            <a:spLocks noChangeArrowheads="1"/>
          </p:cNvSpPr>
          <p:nvPr/>
        </p:nvSpPr>
        <p:spPr bwMode="auto">
          <a:xfrm>
            <a:off x="6516688" y="1989138"/>
            <a:ext cx="719137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28052" name="Text Box 20"/>
          <p:cNvSpPr txBox="1">
            <a:spLocks noChangeArrowheads="1"/>
          </p:cNvSpPr>
          <p:nvPr/>
        </p:nvSpPr>
        <p:spPr bwMode="auto">
          <a:xfrm>
            <a:off x="323850" y="1341438"/>
            <a:ext cx="79930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u="none"/>
              <a:t>Poiché l’evento “</a:t>
            </a:r>
            <a:r>
              <a:rPr lang="it-IT" i="1" u="none"/>
              <a:t>prendere due palline rosse in due estrazioni successive</a:t>
            </a:r>
            <a:r>
              <a:rPr lang="it-IT" u="none"/>
              <a:t>” è un evento composto che sta per </a:t>
            </a:r>
            <a:r>
              <a:rPr lang="en-US" u="none"/>
              <a:t>«</a:t>
            </a:r>
            <a:r>
              <a:rPr lang="en-US" i="1" u="none"/>
              <a:t>prendere una pallina rossa </a:t>
            </a:r>
            <a:r>
              <a:rPr lang="en-US" b="1" i="1" u="none">
                <a:solidFill>
                  <a:srgbClr val="A50021"/>
                </a:solidFill>
              </a:rPr>
              <a:t>e</a:t>
            </a:r>
            <a:r>
              <a:rPr lang="en-US" i="1" u="none"/>
              <a:t> un’altra una pallina rossa» la sua probabilità è</a:t>
            </a:r>
            <a:r>
              <a:rPr lang="en-US" u="none"/>
              <a:t>:</a:t>
            </a:r>
            <a:endParaRPr lang="en-US" i="1" u="none">
              <a:solidFill>
                <a:srgbClr val="A50021"/>
              </a:solidFill>
            </a:endParaRPr>
          </a:p>
        </p:txBody>
      </p:sp>
      <p:sp>
        <p:nvSpPr>
          <p:cNvPr id="11272" name="Rectangle 21"/>
          <p:cNvSpPr>
            <a:spLocks noChangeArrowheads="1"/>
          </p:cNvSpPr>
          <p:nvPr/>
        </p:nvSpPr>
        <p:spPr bwMode="auto">
          <a:xfrm>
            <a:off x="5148263" y="2852738"/>
            <a:ext cx="647700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8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2" name="Rectangle 4"/>
          <p:cNvSpPr>
            <a:spLocks noChangeArrowheads="1"/>
          </p:cNvSpPr>
          <p:nvPr/>
        </p:nvSpPr>
        <p:spPr bwMode="auto">
          <a:xfrm>
            <a:off x="0" y="117475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u="none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Probabilità</a:t>
            </a:r>
            <a:endParaRPr lang="it-IT" sz="4000" u="none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6535" name="Text Box 7"/>
          <p:cNvSpPr txBox="1">
            <a:spLocks noChangeArrowheads="1"/>
          </p:cNvSpPr>
          <p:nvPr/>
        </p:nvSpPr>
        <p:spPr bwMode="auto">
          <a:xfrm>
            <a:off x="323850" y="1341438"/>
            <a:ext cx="86407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u="none"/>
              <a:t>In un barattolo sono mescolate insieme 5 caramelle alla menta, 4 caramelle al limone e 3 caramelle all’arancio.</a:t>
            </a:r>
          </a:p>
        </p:txBody>
      </p:sp>
      <p:sp>
        <p:nvSpPr>
          <p:cNvPr id="406538" name="Text Box 10"/>
          <p:cNvSpPr txBox="1">
            <a:spLocks noChangeArrowheads="1"/>
          </p:cNvSpPr>
          <p:nvPr/>
        </p:nvSpPr>
        <p:spPr bwMode="auto">
          <a:xfrm>
            <a:off x="3779838" y="2708275"/>
            <a:ext cx="3960812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u="none"/>
              <a:t>Qual è la probabilità che mettendo una mano nel sacchetto tu estragga “</a:t>
            </a:r>
            <a:r>
              <a:rPr lang="it-IT" i="1" u="none"/>
              <a:t>una caramella al limone </a:t>
            </a:r>
            <a:r>
              <a:rPr lang="it-IT" b="1" i="1" u="none">
                <a:solidFill>
                  <a:srgbClr val="A50021"/>
                </a:solidFill>
              </a:rPr>
              <a:t>o</a:t>
            </a:r>
            <a:r>
              <a:rPr lang="it-IT" i="1" u="none"/>
              <a:t> una caramella all’arancio</a:t>
            </a:r>
            <a:r>
              <a:rPr lang="it-IT" u="none"/>
              <a:t>”?</a:t>
            </a:r>
            <a:endParaRPr lang="it-IT" i="1" u="none">
              <a:solidFill>
                <a:srgbClr val="A50021"/>
              </a:solidFill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68313" y="2492375"/>
            <a:ext cx="2717800" cy="400050"/>
            <a:chOff x="295" y="1752"/>
            <a:chExt cx="1712" cy="252"/>
          </a:xfrm>
        </p:grpSpPr>
        <p:pic>
          <p:nvPicPr>
            <p:cNvPr id="15399" name="Picture 11" descr="1ment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5" y="1752"/>
              <a:ext cx="2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00" name="Picture 12" descr="1ment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7" y="1752"/>
              <a:ext cx="2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01" name="Picture 13" descr="1ment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19" y="1752"/>
              <a:ext cx="2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02" name="Picture 14" descr="1ment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81" y="1752"/>
              <a:ext cx="2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03" name="Picture 15" descr="1ment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43" y="1752"/>
              <a:ext cx="2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468313" y="3370263"/>
            <a:ext cx="2133600" cy="419100"/>
            <a:chOff x="295" y="2115"/>
            <a:chExt cx="1344" cy="264"/>
          </a:xfrm>
        </p:grpSpPr>
        <p:pic>
          <p:nvPicPr>
            <p:cNvPr id="15395" name="Picture 17" descr="1limon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2115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96" name="Picture 18" descr="1limon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57" y="2115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97" name="Picture 19" descr="1limon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19" y="2115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98" name="Picture 20" descr="1limon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81" y="2115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468313" y="4221163"/>
            <a:ext cx="1558925" cy="419100"/>
            <a:chOff x="295" y="2478"/>
            <a:chExt cx="982" cy="264"/>
          </a:xfrm>
        </p:grpSpPr>
        <p:pic>
          <p:nvPicPr>
            <p:cNvPr id="15392" name="Picture 22" descr="1aranci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5" y="2478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93" name="Picture 23" descr="1aranci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57" y="2478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94" name="Picture 24" descr="1aranci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19" y="2478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468313" y="3357563"/>
            <a:ext cx="2133600" cy="419100"/>
            <a:chOff x="295" y="2115"/>
            <a:chExt cx="1344" cy="264"/>
          </a:xfrm>
        </p:grpSpPr>
        <p:pic>
          <p:nvPicPr>
            <p:cNvPr id="15388" name="Picture 27" descr="1limon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2115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9" name="Picture 28" descr="1limon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57" y="2115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90" name="Picture 29" descr="1limon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19" y="2115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91" name="Picture 30" descr="1limon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81" y="2115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468313" y="4208463"/>
            <a:ext cx="1558925" cy="419100"/>
            <a:chOff x="295" y="2478"/>
            <a:chExt cx="982" cy="264"/>
          </a:xfrm>
        </p:grpSpPr>
        <p:pic>
          <p:nvPicPr>
            <p:cNvPr id="15385" name="Picture 32" descr="1aranci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5" y="2478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6" name="Picture 33" descr="1aranci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57" y="2478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7" name="Picture 34" descr="1aranci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19" y="2478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468313" y="2492375"/>
            <a:ext cx="2717800" cy="400050"/>
            <a:chOff x="295" y="1752"/>
            <a:chExt cx="1712" cy="252"/>
          </a:xfrm>
        </p:grpSpPr>
        <p:pic>
          <p:nvPicPr>
            <p:cNvPr id="15380" name="Picture 36" descr="1ment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5" y="1752"/>
              <a:ext cx="2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1" name="Picture 37" descr="1ment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7" y="1752"/>
              <a:ext cx="2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2" name="Picture 38" descr="1ment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19" y="1752"/>
              <a:ext cx="2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3" name="Picture 39" descr="1ment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81" y="1752"/>
              <a:ext cx="2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4" name="Picture 40" descr="1ment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43" y="1752"/>
              <a:ext cx="2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468313" y="3357563"/>
            <a:ext cx="2133600" cy="419100"/>
            <a:chOff x="295" y="2115"/>
            <a:chExt cx="1344" cy="264"/>
          </a:xfrm>
        </p:grpSpPr>
        <p:pic>
          <p:nvPicPr>
            <p:cNvPr id="15376" name="Picture 42" descr="1limon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2115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7" name="Picture 43" descr="1limon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57" y="2115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8" name="Picture 44" descr="1limon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19" y="2115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9" name="Picture 45" descr="1limon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81" y="2115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46"/>
          <p:cNvGrpSpPr>
            <a:grpSpLocks/>
          </p:cNvGrpSpPr>
          <p:nvPr/>
        </p:nvGrpSpPr>
        <p:grpSpPr bwMode="auto">
          <a:xfrm>
            <a:off x="468313" y="4208463"/>
            <a:ext cx="1558925" cy="419100"/>
            <a:chOff x="295" y="2478"/>
            <a:chExt cx="982" cy="264"/>
          </a:xfrm>
        </p:grpSpPr>
        <p:pic>
          <p:nvPicPr>
            <p:cNvPr id="15373" name="Picture 47" descr="1aranci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5" y="2478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4" name="Picture 48" descr="1aranci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57" y="2478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5" name="Picture 49" descr="1aranci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19" y="2478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6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406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5" grpId="0"/>
      <p:bldP spid="40653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60" name="Rectangle 4"/>
          <p:cNvSpPr>
            <a:spLocks noChangeArrowheads="1"/>
          </p:cNvSpPr>
          <p:nvPr/>
        </p:nvSpPr>
        <p:spPr bwMode="auto">
          <a:xfrm>
            <a:off x="0" y="117475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u="none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Probabilità</a:t>
            </a:r>
            <a:endParaRPr lang="it-IT" sz="4000" u="none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2298" name="Picture 6" descr="pallina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7822" y="2781300"/>
            <a:ext cx="5524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7" descr="pallina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7462" y="4292600"/>
            <a:ext cx="5524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8" descr="pallina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5538" y="4254500"/>
            <a:ext cx="5524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Picture 10" descr="pallin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525" y="4221163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2" name="Picture 12" descr="pallin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4212" y="4292600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3" name="Picture 15" descr="pallin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3366" y="2708275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304" name="Group 16"/>
          <p:cNvGrpSpPr>
            <a:grpSpLocks/>
          </p:cNvGrpSpPr>
          <p:nvPr/>
        </p:nvGrpSpPr>
        <p:grpSpPr bwMode="auto">
          <a:xfrm>
            <a:off x="1908175" y="5300663"/>
            <a:ext cx="4838700" cy="792162"/>
            <a:chOff x="975" y="2886"/>
            <a:chExt cx="3048" cy="499"/>
          </a:xfrm>
        </p:grpSpPr>
        <p:sp>
          <p:nvSpPr>
            <p:cNvPr id="12312" name="Text Box 17"/>
            <p:cNvSpPr txBox="1">
              <a:spLocks noChangeArrowheads="1"/>
            </p:cNvSpPr>
            <p:nvPr/>
          </p:nvSpPr>
          <p:spPr bwMode="auto">
            <a:xfrm>
              <a:off x="975" y="2967"/>
              <a:ext cx="200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800" u="none"/>
                <a:t>P</a:t>
              </a:r>
              <a:r>
                <a:rPr lang="it-IT" sz="2800" u="none" baseline="-25000"/>
                <a:t> </a:t>
              </a:r>
              <a:r>
                <a:rPr lang="it-IT" sz="2800" u="none" baseline="-25000">
                  <a:solidFill>
                    <a:srgbClr val="FF0000"/>
                  </a:solidFill>
                </a:rPr>
                <a:t>(r r) </a:t>
              </a:r>
              <a:r>
                <a:rPr lang="it-IT" sz="2800" u="none"/>
                <a:t>= </a:t>
              </a:r>
              <a:r>
                <a:rPr lang="it-IT" u="none"/>
                <a:t>P</a:t>
              </a:r>
              <a:r>
                <a:rPr lang="it-IT" u="none" baseline="-25000"/>
                <a:t>1</a:t>
              </a:r>
              <a:r>
                <a:rPr lang="it-IT" u="none"/>
                <a:t> </a:t>
              </a:r>
              <a:r>
                <a:rPr lang="it-IT" u="none">
                  <a:solidFill>
                    <a:srgbClr val="FF0000"/>
                  </a:solidFill>
                </a:rPr>
                <a:t>(r) </a:t>
              </a:r>
              <a:r>
                <a:rPr lang="it-IT" u="none"/>
                <a:t>x P</a:t>
              </a:r>
              <a:r>
                <a:rPr lang="it-IT" u="none" baseline="-25000"/>
                <a:t>2</a:t>
              </a:r>
              <a:r>
                <a:rPr lang="it-IT" u="none"/>
                <a:t> </a:t>
              </a:r>
              <a:r>
                <a:rPr lang="it-IT" u="none">
                  <a:solidFill>
                    <a:srgbClr val="FF0000"/>
                  </a:solidFill>
                </a:rPr>
                <a:t>(r) </a:t>
              </a:r>
              <a:endParaRPr lang="it-IT" u="none"/>
            </a:p>
          </p:txBody>
        </p:sp>
        <p:graphicFrame>
          <p:nvGraphicFramePr>
            <p:cNvPr id="12296" name="Object 18"/>
            <p:cNvGraphicFramePr>
              <a:graphicFrameLocks noChangeAspect="1"/>
            </p:cNvGraphicFramePr>
            <p:nvPr/>
          </p:nvGraphicFramePr>
          <p:xfrm>
            <a:off x="2880" y="2886"/>
            <a:ext cx="1143" cy="499"/>
          </p:xfrm>
          <a:graphic>
            <a:graphicData uri="http://schemas.openxmlformats.org/presentationml/2006/ole">
              <p:oleObj spid="_x0000_s12296" name="Equation" r:id="rId5" imgW="1104840" imgH="482400" progId="Equation.DSMT4">
                <p:embed/>
              </p:oleObj>
            </a:graphicData>
          </a:graphic>
        </p:graphicFrame>
      </p:grpSp>
      <p:pic>
        <p:nvPicPr>
          <p:cNvPr id="12305" name="Picture 22" descr="stella_ross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00563" y="1341438"/>
            <a:ext cx="28733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6" name="Line 23"/>
          <p:cNvSpPr>
            <a:spLocks noChangeShapeType="1"/>
          </p:cNvSpPr>
          <p:nvPr/>
        </p:nvSpPr>
        <p:spPr bwMode="auto">
          <a:xfrm>
            <a:off x="4716463" y="1557338"/>
            <a:ext cx="1800225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2307" name="Line 24"/>
          <p:cNvSpPr>
            <a:spLocks noChangeShapeType="1"/>
          </p:cNvSpPr>
          <p:nvPr/>
        </p:nvSpPr>
        <p:spPr bwMode="auto">
          <a:xfrm flipH="1">
            <a:off x="2699791" y="1557338"/>
            <a:ext cx="1872208" cy="12235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2308" name="Line 25"/>
          <p:cNvSpPr>
            <a:spLocks noChangeShapeType="1"/>
          </p:cNvSpPr>
          <p:nvPr/>
        </p:nvSpPr>
        <p:spPr bwMode="auto">
          <a:xfrm flipH="1">
            <a:off x="1859037" y="3284538"/>
            <a:ext cx="720725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2309" name="Line 26"/>
          <p:cNvSpPr>
            <a:spLocks noChangeShapeType="1"/>
          </p:cNvSpPr>
          <p:nvPr/>
        </p:nvSpPr>
        <p:spPr bwMode="auto">
          <a:xfrm>
            <a:off x="2579762" y="3284538"/>
            <a:ext cx="71913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2310" name="Line 27"/>
          <p:cNvSpPr>
            <a:spLocks noChangeShapeType="1"/>
          </p:cNvSpPr>
          <p:nvPr/>
        </p:nvSpPr>
        <p:spPr bwMode="auto">
          <a:xfrm flipH="1">
            <a:off x="6084888" y="3357563"/>
            <a:ext cx="6477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2311" name="Line 28"/>
          <p:cNvSpPr>
            <a:spLocks noChangeShapeType="1"/>
          </p:cNvSpPr>
          <p:nvPr/>
        </p:nvSpPr>
        <p:spPr bwMode="auto">
          <a:xfrm>
            <a:off x="6732588" y="3357563"/>
            <a:ext cx="86360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12290" name="Object 30"/>
          <p:cNvGraphicFramePr>
            <a:graphicFrameLocks noChangeAspect="1"/>
          </p:cNvGraphicFramePr>
          <p:nvPr/>
        </p:nvGraphicFramePr>
        <p:xfrm>
          <a:off x="5651500" y="1412875"/>
          <a:ext cx="425450" cy="808038"/>
        </p:xfrm>
        <a:graphic>
          <a:graphicData uri="http://schemas.openxmlformats.org/presentationml/2006/ole">
            <p:oleObj spid="_x0000_s12290" name="Equation" r:id="rId7" imgW="253800" imgH="482400" progId="Equation.DSMT4">
              <p:embed/>
            </p:oleObj>
          </a:graphicData>
        </a:graphic>
      </p:graphicFrame>
      <p:graphicFrame>
        <p:nvGraphicFramePr>
          <p:cNvPr id="12291" name="Object 31"/>
          <p:cNvGraphicFramePr>
            <a:graphicFrameLocks noChangeAspect="1"/>
          </p:cNvGraphicFramePr>
          <p:nvPr/>
        </p:nvGraphicFramePr>
        <p:xfrm>
          <a:off x="3059113" y="1484313"/>
          <a:ext cx="425450" cy="808037"/>
        </p:xfrm>
        <a:graphic>
          <a:graphicData uri="http://schemas.openxmlformats.org/presentationml/2006/ole">
            <p:oleObj spid="_x0000_s12291" name="Equation" r:id="rId8" imgW="253800" imgH="482400" progId="Equation.DSMT4">
              <p:embed/>
            </p:oleObj>
          </a:graphicData>
        </a:graphic>
      </p:graphicFrame>
      <p:graphicFrame>
        <p:nvGraphicFramePr>
          <p:cNvPr id="12292" name="Object 32"/>
          <p:cNvGraphicFramePr>
            <a:graphicFrameLocks noChangeAspect="1"/>
          </p:cNvGraphicFramePr>
          <p:nvPr/>
        </p:nvGraphicFramePr>
        <p:xfrm>
          <a:off x="1635199" y="3141663"/>
          <a:ext cx="298450" cy="808037"/>
        </p:xfrm>
        <a:graphic>
          <a:graphicData uri="http://schemas.openxmlformats.org/presentationml/2006/ole">
            <p:oleObj spid="_x0000_s12292" name="Equation" r:id="rId9" imgW="177480" imgH="482400" progId="Equation.DSMT4">
              <p:embed/>
            </p:oleObj>
          </a:graphicData>
        </a:graphic>
      </p:graphicFrame>
      <p:graphicFrame>
        <p:nvGraphicFramePr>
          <p:cNvPr id="12293" name="Object 33"/>
          <p:cNvGraphicFramePr>
            <a:graphicFrameLocks noChangeAspect="1"/>
          </p:cNvGraphicFramePr>
          <p:nvPr/>
        </p:nvGraphicFramePr>
        <p:xfrm>
          <a:off x="3227462" y="3141663"/>
          <a:ext cx="298450" cy="808037"/>
        </p:xfrm>
        <a:graphic>
          <a:graphicData uri="http://schemas.openxmlformats.org/presentationml/2006/ole">
            <p:oleObj spid="_x0000_s12293" name="Equation" r:id="rId10" imgW="177480" imgH="482400" progId="Equation.DSMT4">
              <p:embed/>
            </p:oleObj>
          </a:graphicData>
        </a:graphic>
      </p:graphicFrame>
      <p:graphicFrame>
        <p:nvGraphicFramePr>
          <p:cNvPr id="12294" name="Object 34"/>
          <p:cNvGraphicFramePr>
            <a:graphicFrameLocks noChangeAspect="1"/>
          </p:cNvGraphicFramePr>
          <p:nvPr/>
        </p:nvGraphicFramePr>
        <p:xfrm>
          <a:off x="5795963" y="3268663"/>
          <a:ext cx="298450" cy="808037"/>
        </p:xfrm>
        <a:graphic>
          <a:graphicData uri="http://schemas.openxmlformats.org/presentationml/2006/ole">
            <p:oleObj spid="_x0000_s12294" name="Equation" r:id="rId11" imgW="177480" imgH="482400" progId="Equation.DSMT4">
              <p:embed/>
            </p:oleObj>
          </a:graphicData>
        </a:graphic>
      </p:graphicFrame>
      <p:graphicFrame>
        <p:nvGraphicFramePr>
          <p:cNvPr id="12295" name="Object 35"/>
          <p:cNvGraphicFramePr>
            <a:graphicFrameLocks noChangeAspect="1"/>
          </p:cNvGraphicFramePr>
          <p:nvPr/>
        </p:nvGraphicFramePr>
        <p:xfrm>
          <a:off x="7380288" y="3213100"/>
          <a:ext cx="298450" cy="808038"/>
        </p:xfrm>
        <a:graphic>
          <a:graphicData uri="http://schemas.openxmlformats.org/presentationml/2006/ole">
            <p:oleObj spid="_x0000_s12295" name="Equation" r:id="rId12" imgW="177480" imgH="482400" progId="Equation.DSMT4">
              <p:embed/>
            </p:oleObj>
          </a:graphicData>
        </a:graphic>
      </p:graphicFrame>
      <p:pic>
        <p:nvPicPr>
          <p:cNvPr id="25" name="Picture 22" descr="stella_ross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5076" y="3212976"/>
            <a:ext cx="28733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2" descr="stella_ross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3212976"/>
            <a:ext cx="28733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Freccia in giù 29"/>
          <p:cNvSpPr/>
          <p:nvPr/>
        </p:nvSpPr>
        <p:spPr bwMode="auto">
          <a:xfrm rot="3521074">
            <a:off x="3656526" y="1042914"/>
            <a:ext cx="179928" cy="2160240"/>
          </a:xfrm>
          <a:prstGeom prst="downArrow">
            <a:avLst>
              <a:gd name="adj1" fmla="val 50000"/>
              <a:gd name="adj2" fmla="val 162876"/>
            </a:avLst>
          </a:prstGeom>
          <a:solidFill>
            <a:srgbClr val="FF6600">
              <a:alpha val="6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B w="152400" h="50800" prst="softRound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31" name="Freccia in giù 30"/>
          <p:cNvSpPr/>
          <p:nvPr/>
        </p:nvSpPr>
        <p:spPr bwMode="auto">
          <a:xfrm rot="2091297">
            <a:off x="2071884" y="3233491"/>
            <a:ext cx="215234" cy="1259742"/>
          </a:xfrm>
          <a:prstGeom prst="downArrow">
            <a:avLst>
              <a:gd name="adj1" fmla="val 50000"/>
              <a:gd name="adj2" fmla="val 162876"/>
            </a:avLst>
          </a:prstGeom>
          <a:solidFill>
            <a:srgbClr val="FF6600">
              <a:alpha val="6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B w="152400" h="50800" prst="softRound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6" grpId="0" animBg="1"/>
      <p:bldP spid="12307" grpId="0" animBg="1"/>
      <p:bldP spid="12308" grpId="0" animBg="1"/>
      <p:bldP spid="12309" grpId="0" animBg="1"/>
      <p:bldP spid="12310" grpId="0" animBg="1"/>
      <p:bldP spid="12311" grpId="0" animBg="1"/>
      <p:bldP spid="30" grpId="0" animBg="1"/>
      <p:bldP spid="3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4" name="Text Box 6"/>
          <p:cNvSpPr txBox="1">
            <a:spLocks noChangeArrowheads="1"/>
          </p:cNvSpPr>
          <p:nvPr/>
        </p:nvSpPr>
        <p:spPr bwMode="auto">
          <a:xfrm>
            <a:off x="1258888" y="2565400"/>
            <a:ext cx="67706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000" u="none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Fine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6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2" name="Rectangle 4"/>
          <p:cNvSpPr>
            <a:spLocks noChangeArrowheads="1"/>
          </p:cNvSpPr>
          <p:nvPr/>
        </p:nvSpPr>
        <p:spPr bwMode="auto">
          <a:xfrm>
            <a:off x="0" y="117475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u="none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Probabilità</a:t>
            </a:r>
            <a:endParaRPr lang="it-IT" sz="4000" u="none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916238" y="3141663"/>
            <a:ext cx="1666875" cy="719137"/>
            <a:chOff x="2381" y="1434"/>
            <a:chExt cx="1050" cy="453"/>
          </a:xfrm>
        </p:grpSpPr>
        <p:sp>
          <p:nvSpPr>
            <p:cNvPr id="1051" name="Text Box 6"/>
            <p:cNvSpPr txBox="1">
              <a:spLocks noChangeArrowheads="1"/>
            </p:cNvSpPr>
            <p:nvPr/>
          </p:nvSpPr>
          <p:spPr bwMode="auto">
            <a:xfrm>
              <a:off x="2381" y="1525"/>
              <a:ext cx="8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u="none"/>
                <a:t>P</a:t>
              </a:r>
              <a:r>
                <a:rPr lang="it-IT" u="none" baseline="-25000"/>
                <a:t>(limone) </a:t>
              </a:r>
              <a:r>
                <a:rPr lang="it-IT" u="none"/>
                <a:t>=</a:t>
              </a:r>
              <a:endParaRPr lang="it-IT" i="1" u="none">
                <a:solidFill>
                  <a:srgbClr val="A50021"/>
                </a:solidFill>
              </a:endParaRPr>
            </a:p>
          </p:txBody>
        </p:sp>
        <p:graphicFrame>
          <p:nvGraphicFramePr>
            <p:cNvPr id="1028" name="Object 22"/>
            <p:cNvGraphicFramePr>
              <a:graphicFrameLocks noChangeAspect="1"/>
            </p:cNvGraphicFramePr>
            <p:nvPr/>
          </p:nvGraphicFramePr>
          <p:xfrm>
            <a:off x="3198" y="1434"/>
            <a:ext cx="233" cy="453"/>
          </p:xfrm>
          <a:graphic>
            <a:graphicData uri="http://schemas.openxmlformats.org/presentationml/2006/ole">
              <p:oleObj spid="_x0000_s1028" name="Equation" r:id="rId3" imgW="241200" imgH="469800" progId="Equation.DSMT4">
                <p:embed/>
              </p:oleObj>
            </a:graphicData>
          </a:graphic>
        </p:graphicFrame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2843213" y="4005263"/>
            <a:ext cx="1882775" cy="719137"/>
            <a:chOff x="2381" y="1434"/>
            <a:chExt cx="1050" cy="453"/>
          </a:xfrm>
        </p:grpSpPr>
        <p:sp>
          <p:nvSpPr>
            <p:cNvPr id="1050" name="Text Box 25"/>
            <p:cNvSpPr txBox="1">
              <a:spLocks noChangeArrowheads="1"/>
            </p:cNvSpPr>
            <p:nvPr/>
          </p:nvSpPr>
          <p:spPr bwMode="auto">
            <a:xfrm>
              <a:off x="2381" y="1525"/>
              <a:ext cx="8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u="none"/>
                <a:t>P</a:t>
              </a:r>
              <a:r>
                <a:rPr lang="it-IT" u="none" baseline="-25000"/>
                <a:t>(arancio) </a:t>
              </a:r>
              <a:r>
                <a:rPr lang="it-IT" u="none"/>
                <a:t>=</a:t>
              </a:r>
              <a:endParaRPr lang="it-IT" i="1" u="none">
                <a:solidFill>
                  <a:srgbClr val="A50021"/>
                </a:solidFill>
              </a:endParaRPr>
            </a:p>
          </p:txBody>
        </p:sp>
        <p:graphicFrame>
          <p:nvGraphicFramePr>
            <p:cNvPr id="1027" name="Object 26"/>
            <p:cNvGraphicFramePr>
              <a:graphicFrameLocks noChangeAspect="1"/>
            </p:cNvGraphicFramePr>
            <p:nvPr/>
          </p:nvGraphicFramePr>
          <p:xfrm>
            <a:off x="3198" y="1434"/>
            <a:ext cx="233" cy="453"/>
          </p:xfrm>
          <a:graphic>
            <a:graphicData uri="http://schemas.openxmlformats.org/presentationml/2006/ole">
              <p:oleObj spid="_x0000_s1027" name="Equation" r:id="rId4" imgW="241200" imgH="469800" progId="Equation.DSMT4">
                <p:embed/>
              </p:oleObj>
            </a:graphicData>
          </a:graphic>
        </p:graphicFrame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468313" y="2492375"/>
            <a:ext cx="2717800" cy="400050"/>
            <a:chOff x="295" y="1752"/>
            <a:chExt cx="1712" cy="252"/>
          </a:xfrm>
        </p:grpSpPr>
        <p:pic>
          <p:nvPicPr>
            <p:cNvPr id="1045" name="Picture 28" descr="1menta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95" y="1752"/>
              <a:ext cx="2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6" name="Picture 29" descr="1menta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57" y="1752"/>
              <a:ext cx="2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7" name="Picture 30" descr="1menta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19" y="1752"/>
              <a:ext cx="2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8" name="Picture 31" descr="1menta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381" y="1752"/>
              <a:ext cx="2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9" name="Picture 32" descr="1menta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43" y="1752"/>
              <a:ext cx="2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468313" y="3357563"/>
            <a:ext cx="2133600" cy="419100"/>
            <a:chOff x="295" y="2115"/>
            <a:chExt cx="1344" cy="264"/>
          </a:xfrm>
        </p:grpSpPr>
        <p:pic>
          <p:nvPicPr>
            <p:cNvPr id="1041" name="Picture 34" descr="1limon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5" y="2115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2" name="Picture 35" descr="1limon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57" y="2115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3" name="Picture 36" descr="1limon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019" y="2115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4" name="Picture 37" descr="1limon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381" y="2115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468313" y="4208463"/>
            <a:ext cx="1558925" cy="419100"/>
            <a:chOff x="295" y="2478"/>
            <a:chExt cx="982" cy="264"/>
          </a:xfrm>
        </p:grpSpPr>
        <p:pic>
          <p:nvPicPr>
            <p:cNvPr id="1038" name="Picture 39" descr="1arancio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95" y="2478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9" name="Picture 40" descr="1arancio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57" y="2478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0" name="Picture 41" descr="1arancio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19" y="2478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11691" name="Picture 43" descr="graff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32363" y="3162300"/>
            <a:ext cx="5080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5508625" y="3500438"/>
            <a:ext cx="3194050" cy="1030287"/>
            <a:chOff x="3470" y="2251"/>
            <a:chExt cx="2012" cy="649"/>
          </a:xfrm>
        </p:grpSpPr>
        <p:sp>
          <p:nvSpPr>
            <p:cNvPr id="1037" name="Text Box 50"/>
            <p:cNvSpPr txBox="1">
              <a:spLocks noChangeArrowheads="1"/>
            </p:cNvSpPr>
            <p:nvPr/>
          </p:nvSpPr>
          <p:spPr bwMode="auto">
            <a:xfrm>
              <a:off x="3470" y="2341"/>
              <a:ext cx="10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u="none"/>
                <a:t>P</a:t>
              </a:r>
              <a:r>
                <a:rPr lang="it-IT" u="none" baseline="-25000"/>
                <a:t>(lim </a:t>
              </a:r>
              <a:r>
                <a:rPr lang="it-IT" b="1" u="none" baseline="-25000">
                  <a:solidFill>
                    <a:srgbClr val="A50021"/>
                  </a:solidFill>
                </a:rPr>
                <a:t>o</a:t>
              </a:r>
              <a:r>
                <a:rPr lang="it-IT" u="none" baseline="-25000"/>
                <a:t> aran) </a:t>
              </a:r>
              <a:r>
                <a:rPr lang="it-IT" u="none"/>
                <a:t>=</a:t>
              </a:r>
              <a:endParaRPr lang="it-IT" i="1" u="none">
                <a:solidFill>
                  <a:srgbClr val="A50021"/>
                </a:solidFill>
              </a:endParaRPr>
            </a:p>
          </p:txBody>
        </p:sp>
        <p:graphicFrame>
          <p:nvGraphicFramePr>
            <p:cNvPr id="1026" name="Object 51"/>
            <p:cNvGraphicFramePr>
              <a:graphicFrameLocks noChangeAspect="1"/>
            </p:cNvGraphicFramePr>
            <p:nvPr/>
          </p:nvGraphicFramePr>
          <p:xfrm>
            <a:off x="4513" y="2251"/>
            <a:ext cx="969" cy="649"/>
          </p:xfrm>
          <a:graphic>
            <a:graphicData uri="http://schemas.openxmlformats.org/presentationml/2006/ole">
              <p:oleObj spid="_x0000_s1026" name="Equation" r:id="rId9" imgW="1002960" imgH="672840" progId="Equation.DSMT4">
                <p:embed/>
              </p:oleObj>
            </a:graphicData>
          </a:graphic>
        </p:graphicFrame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41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6" name="Rectangle 4"/>
          <p:cNvSpPr>
            <a:spLocks noChangeArrowheads="1"/>
          </p:cNvSpPr>
          <p:nvPr/>
        </p:nvSpPr>
        <p:spPr bwMode="auto">
          <a:xfrm>
            <a:off x="0" y="117475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u="none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Probabilità</a:t>
            </a:r>
            <a:endParaRPr lang="it-IT" sz="4000" u="none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68313" y="2492375"/>
            <a:ext cx="2717800" cy="400050"/>
            <a:chOff x="295" y="1752"/>
            <a:chExt cx="1712" cy="252"/>
          </a:xfrm>
        </p:grpSpPr>
        <p:pic>
          <p:nvPicPr>
            <p:cNvPr id="16398" name="Picture 12" descr="1ment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5" y="1752"/>
              <a:ext cx="2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9" name="Picture 13" descr="1ment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7" y="1752"/>
              <a:ext cx="2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00" name="Picture 14" descr="1ment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19" y="1752"/>
              <a:ext cx="2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01" name="Picture 15" descr="1ment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81" y="1752"/>
              <a:ext cx="2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02" name="Picture 16" descr="1ment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43" y="1752"/>
              <a:ext cx="2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68313" y="3357563"/>
            <a:ext cx="2133600" cy="419100"/>
            <a:chOff x="295" y="2115"/>
            <a:chExt cx="1344" cy="264"/>
          </a:xfrm>
        </p:grpSpPr>
        <p:pic>
          <p:nvPicPr>
            <p:cNvPr id="16394" name="Picture 18" descr="1limon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2115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5" name="Picture 19" descr="1limon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57" y="2115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6" name="Picture 20" descr="1limon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19" y="2115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7" name="Picture 21" descr="1limon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81" y="2115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68313" y="4208463"/>
            <a:ext cx="1558925" cy="419100"/>
            <a:chOff x="295" y="2478"/>
            <a:chExt cx="982" cy="264"/>
          </a:xfrm>
        </p:grpSpPr>
        <p:pic>
          <p:nvPicPr>
            <p:cNvPr id="16391" name="Picture 23" descr="1aranci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5" y="2478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2" name="Picture 24" descr="1aranci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57" y="2478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3" name="Picture 25" descr="1aranci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19" y="2478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2702" name="Text Box 30"/>
          <p:cNvSpPr txBox="1">
            <a:spLocks noChangeArrowheads="1"/>
          </p:cNvSpPr>
          <p:nvPr/>
        </p:nvSpPr>
        <p:spPr bwMode="auto">
          <a:xfrm>
            <a:off x="3635375" y="2276475"/>
            <a:ext cx="496887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u="none"/>
              <a:t>La presenza della </a:t>
            </a:r>
            <a:r>
              <a:rPr lang="en-US" u="none"/>
              <a:t>«</a:t>
            </a:r>
            <a:r>
              <a:rPr lang="it-IT" b="1" i="1" u="none">
                <a:solidFill>
                  <a:srgbClr val="A50021"/>
                </a:solidFill>
              </a:rPr>
              <a:t>o</a:t>
            </a:r>
            <a:r>
              <a:rPr lang="it-IT" i="1" u="none"/>
              <a:t> </a:t>
            </a:r>
            <a:r>
              <a:rPr lang="en-US" u="none"/>
              <a:t>»</a:t>
            </a:r>
            <a:r>
              <a:rPr lang="it-IT" i="1" u="none"/>
              <a:t> </a:t>
            </a:r>
            <a:r>
              <a:rPr lang="it-IT" u="none"/>
              <a:t>con valore esclusivo pone un’alternativa al verificarsi dei due eventi: </a:t>
            </a:r>
            <a:r>
              <a:rPr lang="it-IT" u="none">
                <a:solidFill>
                  <a:srgbClr val="A50021"/>
                </a:solidFill>
              </a:rPr>
              <a:t>o</a:t>
            </a:r>
            <a:r>
              <a:rPr lang="it-IT" u="none"/>
              <a:t> si verifica l’uno </a:t>
            </a:r>
            <a:r>
              <a:rPr lang="it-IT" u="none">
                <a:solidFill>
                  <a:srgbClr val="A50021"/>
                </a:solidFill>
              </a:rPr>
              <a:t>o</a:t>
            </a:r>
            <a:r>
              <a:rPr lang="it-IT" u="none"/>
              <a:t> si verifica l’altro ma non entrambi contemporaneamente; i due eventi elementari sono </a:t>
            </a:r>
            <a:r>
              <a:rPr lang="it-IT" u="none">
                <a:solidFill>
                  <a:srgbClr val="A50021"/>
                </a:solidFill>
              </a:rPr>
              <a:t>incompatibili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412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7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700" name="Rectangle 4"/>
          <p:cNvSpPr>
            <a:spLocks noChangeArrowheads="1"/>
          </p:cNvSpPr>
          <p:nvPr/>
        </p:nvSpPr>
        <p:spPr bwMode="auto">
          <a:xfrm>
            <a:off x="0" y="117475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u="none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Probabilità</a:t>
            </a:r>
            <a:endParaRPr lang="it-IT" sz="4000" u="none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68313" y="1824038"/>
            <a:ext cx="2717800" cy="400050"/>
            <a:chOff x="295" y="1752"/>
            <a:chExt cx="1712" cy="252"/>
          </a:xfrm>
        </p:grpSpPr>
        <p:pic>
          <p:nvPicPr>
            <p:cNvPr id="17423" name="Picture 6" descr="1ment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5" y="1752"/>
              <a:ext cx="2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4" name="Picture 7" descr="1ment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7" y="1752"/>
              <a:ext cx="2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5" name="Picture 8" descr="1ment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19" y="1752"/>
              <a:ext cx="2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6" name="Picture 9" descr="1ment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81" y="1752"/>
              <a:ext cx="2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7" name="Picture 10" descr="1ment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43" y="1752"/>
              <a:ext cx="2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68313" y="2689225"/>
            <a:ext cx="2133600" cy="419100"/>
            <a:chOff x="295" y="2115"/>
            <a:chExt cx="1344" cy="264"/>
          </a:xfrm>
        </p:grpSpPr>
        <p:pic>
          <p:nvPicPr>
            <p:cNvPr id="17419" name="Picture 12" descr="1limon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2115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0" name="Picture 13" descr="1limon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57" y="2115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1" name="Picture 14" descr="1limon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19" y="2115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2" name="Picture 15" descr="1limon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81" y="2115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68313" y="3540125"/>
            <a:ext cx="1558925" cy="419100"/>
            <a:chOff x="295" y="2478"/>
            <a:chExt cx="982" cy="264"/>
          </a:xfrm>
        </p:grpSpPr>
        <p:pic>
          <p:nvPicPr>
            <p:cNvPr id="17416" name="Picture 17" descr="1aranci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5" y="2478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7" name="Picture 18" descr="1aranci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57" y="2478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8" name="Picture 19" descr="1aranci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19" y="2478"/>
              <a:ext cx="25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3716" name="Text Box 20"/>
          <p:cNvSpPr txBox="1">
            <a:spLocks noChangeArrowheads="1"/>
          </p:cNvSpPr>
          <p:nvPr/>
        </p:nvSpPr>
        <p:spPr bwMode="auto">
          <a:xfrm>
            <a:off x="3708400" y="1773238"/>
            <a:ext cx="439261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i="1" u="none"/>
              <a:t>La probabilità di un evento composto di due eventi elementari </a:t>
            </a:r>
            <a:r>
              <a:rPr lang="it-IT" u="none"/>
              <a:t>incompatibili</a:t>
            </a:r>
            <a:r>
              <a:rPr lang="it-IT" i="1" u="none"/>
              <a:t> è uguale alla somma della probabilità di due eventi che lo compongono</a:t>
            </a:r>
            <a:endParaRPr lang="it-IT" i="1" u="none">
              <a:solidFill>
                <a:srgbClr val="A50021"/>
              </a:solidFill>
            </a:endParaRPr>
          </a:p>
        </p:txBody>
      </p:sp>
      <p:sp>
        <p:nvSpPr>
          <p:cNvPr id="413718" name="Text Box 22"/>
          <p:cNvSpPr txBox="1">
            <a:spLocks noChangeArrowheads="1"/>
          </p:cNvSpPr>
          <p:nvPr/>
        </p:nvSpPr>
        <p:spPr bwMode="auto">
          <a:xfrm>
            <a:off x="827088" y="4632325"/>
            <a:ext cx="75961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sz="4000" u="none"/>
              <a:t>P</a:t>
            </a:r>
            <a:r>
              <a:rPr lang="it-IT" sz="4000" u="none" baseline="-25000"/>
              <a:t>(</a:t>
            </a:r>
            <a:r>
              <a:rPr lang="it-IT" sz="4000" u="none" baseline="-250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limone</a:t>
            </a:r>
            <a:r>
              <a:rPr lang="it-IT" sz="4000" u="none" baseline="-25000"/>
              <a:t> </a:t>
            </a:r>
            <a:r>
              <a:rPr lang="it-IT" sz="4000" b="1" u="none" baseline="-25000">
                <a:solidFill>
                  <a:srgbClr val="A50021"/>
                </a:solidFill>
              </a:rPr>
              <a:t>o</a:t>
            </a:r>
            <a:r>
              <a:rPr lang="it-IT" sz="4000" u="none" baseline="-25000"/>
              <a:t> </a:t>
            </a:r>
            <a:r>
              <a:rPr lang="it-IT" sz="4000" u="none" baseline="-25000">
                <a:solidFill>
                  <a:srgbClr val="FF6600"/>
                </a:solidFill>
              </a:rPr>
              <a:t>arancio</a:t>
            </a:r>
            <a:r>
              <a:rPr lang="it-IT" sz="4000" u="none" baseline="-25000"/>
              <a:t>) </a:t>
            </a:r>
            <a:r>
              <a:rPr lang="it-IT" sz="4000" u="none"/>
              <a:t>= P</a:t>
            </a:r>
            <a:r>
              <a:rPr lang="it-IT" sz="4000" u="none" baseline="-25000"/>
              <a:t>(</a:t>
            </a:r>
            <a:r>
              <a:rPr lang="it-IT" sz="4000" u="none" baseline="-250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limone</a:t>
            </a:r>
            <a:r>
              <a:rPr lang="it-IT" sz="4000" u="none" baseline="-25000"/>
              <a:t>) </a:t>
            </a:r>
            <a:r>
              <a:rPr lang="it-IT" sz="4000" u="none"/>
              <a:t>+ P</a:t>
            </a:r>
            <a:r>
              <a:rPr lang="it-IT" sz="4000" u="none" baseline="-25000"/>
              <a:t>(</a:t>
            </a:r>
            <a:r>
              <a:rPr lang="it-IT" sz="4000" u="none" baseline="-25000">
                <a:solidFill>
                  <a:srgbClr val="FF6600"/>
                </a:solidFill>
              </a:rPr>
              <a:t>arancio</a:t>
            </a:r>
            <a:r>
              <a:rPr lang="it-IT" sz="4000" u="none" baseline="-25000"/>
              <a:t>)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413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2000"/>
                                        <p:tgtEl>
                                          <p:spTgt spid="413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716" grpId="0"/>
      <p:bldP spid="4137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4" name="Rectangle 4"/>
          <p:cNvSpPr>
            <a:spLocks noChangeArrowheads="1"/>
          </p:cNvSpPr>
          <p:nvPr/>
        </p:nvSpPr>
        <p:spPr bwMode="auto">
          <a:xfrm>
            <a:off x="0" y="117475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u="none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Probabilità</a:t>
            </a:r>
            <a:endParaRPr lang="it-IT" sz="4000" u="none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4740" name="Text Box 20"/>
          <p:cNvSpPr txBox="1">
            <a:spLocks noChangeArrowheads="1"/>
          </p:cNvSpPr>
          <p:nvPr/>
        </p:nvSpPr>
        <p:spPr bwMode="auto">
          <a:xfrm>
            <a:off x="755650" y="1268413"/>
            <a:ext cx="75612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u="none"/>
              <a:t>Ad un gioco si vince se, lanciando un dado, esce un numero pari </a:t>
            </a:r>
            <a:r>
              <a:rPr lang="it-IT" b="1" u="none">
                <a:solidFill>
                  <a:srgbClr val="A50021"/>
                </a:solidFill>
              </a:rPr>
              <a:t>e</a:t>
            </a:r>
            <a:r>
              <a:rPr lang="it-IT" u="none"/>
              <a:t> maggiore di 4</a:t>
            </a:r>
            <a:endParaRPr lang="it-IT" u="none">
              <a:solidFill>
                <a:srgbClr val="A50021"/>
              </a:solidFill>
            </a:endParaRPr>
          </a:p>
        </p:txBody>
      </p:sp>
      <p:sp>
        <p:nvSpPr>
          <p:cNvPr id="414743" name="Text Box 23"/>
          <p:cNvSpPr txBox="1">
            <a:spLocks noChangeArrowheads="1"/>
          </p:cNvSpPr>
          <p:nvPr/>
        </p:nvSpPr>
        <p:spPr bwMode="auto">
          <a:xfrm>
            <a:off x="215900" y="3500438"/>
            <a:ext cx="5508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u="none"/>
              <a:t>Quanti sono i casi favorevoli all’evento “</a:t>
            </a:r>
            <a:r>
              <a:rPr lang="it-IT" i="1" u="none"/>
              <a:t>esce un numero pari </a:t>
            </a:r>
            <a:r>
              <a:rPr lang="it-IT" u="none"/>
              <a:t>”?</a:t>
            </a:r>
            <a:endParaRPr lang="it-IT" u="none">
              <a:solidFill>
                <a:srgbClr val="A50021"/>
              </a:solidFill>
            </a:endParaRPr>
          </a:p>
        </p:txBody>
      </p:sp>
      <p:pic>
        <p:nvPicPr>
          <p:cNvPr id="414744" name="Picture 24" descr="se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7825" y="2492375"/>
            <a:ext cx="36861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4745" name="Text Box 25"/>
          <p:cNvSpPr txBox="1">
            <a:spLocks noChangeArrowheads="1"/>
          </p:cNvSpPr>
          <p:nvPr/>
        </p:nvSpPr>
        <p:spPr bwMode="auto">
          <a:xfrm>
            <a:off x="215900" y="2347913"/>
            <a:ext cx="5508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u="none"/>
              <a:t>Quanti sono i casi possibili all’evento “</a:t>
            </a:r>
            <a:r>
              <a:rPr lang="it-IT" i="1" u="none"/>
              <a:t>esce un numero del dado </a:t>
            </a:r>
            <a:r>
              <a:rPr lang="it-IT" u="none"/>
              <a:t>”?</a:t>
            </a:r>
            <a:endParaRPr lang="it-IT" u="none">
              <a:solidFill>
                <a:srgbClr val="A50021"/>
              </a:solidFill>
            </a:endParaRPr>
          </a:p>
        </p:txBody>
      </p:sp>
      <p:pic>
        <p:nvPicPr>
          <p:cNvPr id="414746" name="Picture 26" descr="par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163" y="3644900"/>
            <a:ext cx="19145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276600" y="5084763"/>
            <a:ext cx="2160588" cy="874712"/>
            <a:chOff x="1429" y="3249"/>
            <a:chExt cx="1361" cy="551"/>
          </a:xfrm>
        </p:grpSpPr>
        <p:sp>
          <p:nvSpPr>
            <p:cNvPr id="2059" name="Text Box 27"/>
            <p:cNvSpPr txBox="1">
              <a:spLocks noChangeArrowheads="1"/>
            </p:cNvSpPr>
            <p:nvPr/>
          </p:nvSpPr>
          <p:spPr bwMode="auto">
            <a:xfrm>
              <a:off x="1429" y="3339"/>
              <a:ext cx="8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2800" u="none"/>
                <a:t>P</a:t>
              </a:r>
              <a:r>
                <a:rPr lang="it-IT" sz="2800" u="none" baseline="-25000"/>
                <a:t>(pari)</a:t>
              </a:r>
              <a:endParaRPr lang="it-IT" sz="2800" u="none"/>
            </a:p>
          </p:txBody>
        </p:sp>
        <p:graphicFrame>
          <p:nvGraphicFramePr>
            <p:cNvPr id="2050" name="Object 28"/>
            <p:cNvGraphicFramePr>
              <a:graphicFrameLocks noChangeAspect="1"/>
            </p:cNvGraphicFramePr>
            <p:nvPr/>
          </p:nvGraphicFramePr>
          <p:xfrm>
            <a:off x="2064" y="3249"/>
            <a:ext cx="726" cy="551"/>
          </p:xfrm>
          <a:graphic>
            <a:graphicData uri="http://schemas.openxmlformats.org/presentationml/2006/ole">
              <p:oleObj spid="_x0000_s2050" name="Equation" r:id="rId5" imgW="634680" imgH="482400" progId="Equation.DSMT4">
                <p:embed/>
              </p:oleObj>
            </a:graphicData>
          </a:graphic>
        </p:graphicFrame>
      </p:grpSp>
      <p:sp>
        <p:nvSpPr>
          <p:cNvPr id="414750" name="Text Box 30"/>
          <p:cNvSpPr txBox="1">
            <a:spLocks noChangeArrowheads="1"/>
          </p:cNvSpPr>
          <p:nvPr/>
        </p:nvSpPr>
        <p:spPr bwMode="auto">
          <a:xfrm>
            <a:off x="1547813" y="4724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u="none"/>
              <a:t>Allora: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14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414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414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414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414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4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40" grpId="0"/>
      <p:bldP spid="414743" grpId="0"/>
      <p:bldP spid="414745" grpId="0"/>
      <p:bldP spid="4147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57" name="Rectangle 13"/>
          <p:cNvSpPr>
            <a:spLocks noChangeArrowheads="1"/>
          </p:cNvSpPr>
          <p:nvPr/>
        </p:nvSpPr>
        <p:spPr bwMode="auto">
          <a:xfrm>
            <a:off x="0" y="117475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u="none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Probabilità</a:t>
            </a:r>
            <a:endParaRPr lang="it-IT" sz="4000" u="none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6" name="Text Box 14"/>
          <p:cNvSpPr txBox="1">
            <a:spLocks noChangeArrowheads="1"/>
          </p:cNvSpPr>
          <p:nvPr/>
        </p:nvSpPr>
        <p:spPr bwMode="auto">
          <a:xfrm>
            <a:off x="755650" y="1268413"/>
            <a:ext cx="75612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u="none"/>
              <a:t>Ad un gioco si vince se, lanciando un dado, esce un numero pari </a:t>
            </a:r>
            <a:r>
              <a:rPr lang="it-IT" b="1" u="none">
                <a:solidFill>
                  <a:srgbClr val="A50021"/>
                </a:solidFill>
              </a:rPr>
              <a:t>e</a:t>
            </a:r>
            <a:r>
              <a:rPr lang="it-IT" u="none"/>
              <a:t> maggiore di 4</a:t>
            </a:r>
            <a:endParaRPr lang="it-IT" u="none">
              <a:solidFill>
                <a:srgbClr val="A50021"/>
              </a:solidFill>
            </a:endParaRPr>
          </a:p>
        </p:txBody>
      </p:sp>
      <p:sp>
        <p:nvSpPr>
          <p:cNvPr id="415759" name="Text Box 15"/>
          <p:cNvSpPr txBox="1">
            <a:spLocks noChangeArrowheads="1"/>
          </p:cNvSpPr>
          <p:nvPr/>
        </p:nvSpPr>
        <p:spPr bwMode="auto">
          <a:xfrm>
            <a:off x="215900" y="3500438"/>
            <a:ext cx="55086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u="none"/>
              <a:t>Quanti sono i casi favorevoli all’evento “</a:t>
            </a:r>
            <a:r>
              <a:rPr lang="it-IT" i="1" u="none"/>
              <a:t>esce un numero maggiore di quattro </a:t>
            </a:r>
            <a:r>
              <a:rPr lang="it-IT" u="none"/>
              <a:t>”?</a:t>
            </a:r>
            <a:endParaRPr lang="it-IT" u="none">
              <a:solidFill>
                <a:srgbClr val="A50021"/>
              </a:solidFill>
            </a:endParaRPr>
          </a:p>
        </p:txBody>
      </p:sp>
      <p:pic>
        <p:nvPicPr>
          <p:cNvPr id="3078" name="Picture 16" descr="se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2492375"/>
            <a:ext cx="36861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276600" y="5084763"/>
            <a:ext cx="2149475" cy="874712"/>
            <a:chOff x="1429" y="3249"/>
            <a:chExt cx="1354" cy="551"/>
          </a:xfrm>
        </p:grpSpPr>
        <p:sp>
          <p:nvSpPr>
            <p:cNvPr id="3082" name="Text Box 20"/>
            <p:cNvSpPr txBox="1">
              <a:spLocks noChangeArrowheads="1"/>
            </p:cNvSpPr>
            <p:nvPr/>
          </p:nvSpPr>
          <p:spPr bwMode="auto">
            <a:xfrm>
              <a:off x="1429" y="3339"/>
              <a:ext cx="8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2800" u="none"/>
                <a:t>P</a:t>
              </a:r>
              <a:r>
                <a:rPr lang="it-IT" sz="2800" u="none" baseline="-25000"/>
                <a:t>(&gt;4)</a:t>
              </a:r>
              <a:endParaRPr lang="it-IT" sz="2800" u="none"/>
            </a:p>
          </p:txBody>
        </p:sp>
        <p:graphicFrame>
          <p:nvGraphicFramePr>
            <p:cNvPr id="3074" name="Object 21"/>
            <p:cNvGraphicFramePr>
              <a:graphicFrameLocks noChangeAspect="1"/>
            </p:cNvGraphicFramePr>
            <p:nvPr/>
          </p:nvGraphicFramePr>
          <p:xfrm>
            <a:off x="2071" y="3249"/>
            <a:ext cx="712" cy="551"/>
          </p:xfrm>
          <a:graphic>
            <a:graphicData uri="http://schemas.openxmlformats.org/presentationml/2006/ole">
              <p:oleObj spid="_x0000_s3074" name="Equation" r:id="rId4" imgW="622080" imgH="482400" progId="Equation.DSMT4">
                <p:embed/>
              </p:oleObj>
            </a:graphicData>
          </a:graphic>
        </p:graphicFrame>
      </p:grpSp>
      <p:sp>
        <p:nvSpPr>
          <p:cNvPr id="415766" name="Text Box 22"/>
          <p:cNvSpPr txBox="1">
            <a:spLocks noChangeArrowheads="1"/>
          </p:cNvSpPr>
          <p:nvPr/>
        </p:nvSpPr>
        <p:spPr bwMode="auto">
          <a:xfrm>
            <a:off x="1547813" y="4724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u="none"/>
              <a:t>Allora:</a:t>
            </a:r>
          </a:p>
        </p:txBody>
      </p:sp>
      <p:pic>
        <p:nvPicPr>
          <p:cNvPr id="415767" name="Picture 23" descr="cinquese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3716338"/>
            <a:ext cx="1220788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15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415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5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59" grpId="0"/>
      <p:bldP spid="4157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2" name="Rectangle 4"/>
          <p:cNvSpPr>
            <a:spLocks noChangeArrowheads="1"/>
          </p:cNvSpPr>
          <p:nvPr/>
        </p:nvSpPr>
        <p:spPr bwMode="auto">
          <a:xfrm>
            <a:off x="0" y="117475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u="none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Probabilità</a:t>
            </a:r>
            <a:endParaRPr lang="it-IT" sz="4000" u="none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755650" y="1268413"/>
            <a:ext cx="75612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i="1" u="none"/>
              <a:t>Qual è la probabilità che lanciando un dado esca un numero pari </a:t>
            </a:r>
            <a:r>
              <a:rPr lang="it-IT" b="1" i="1" u="none">
                <a:solidFill>
                  <a:srgbClr val="A50021"/>
                </a:solidFill>
              </a:rPr>
              <a:t>e</a:t>
            </a:r>
            <a:r>
              <a:rPr lang="it-IT" i="1" u="none"/>
              <a:t> maggiore di 4?</a:t>
            </a:r>
            <a:endParaRPr lang="it-IT" i="1" u="none">
              <a:solidFill>
                <a:srgbClr val="A50021"/>
              </a:solidFill>
            </a:endParaRPr>
          </a:p>
        </p:txBody>
      </p:sp>
      <p:sp>
        <p:nvSpPr>
          <p:cNvPr id="416781" name="Oval 13"/>
          <p:cNvSpPr>
            <a:spLocks noChangeArrowheads="1"/>
          </p:cNvSpPr>
          <p:nvPr/>
        </p:nvSpPr>
        <p:spPr bwMode="auto">
          <a:xfrm>
            <a:off x="1835150" y="2565400"/>
            <a:ext cx="4103688" cy="2376488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6782" name="Oval 14"/>
          <p:cNvSpPr>
            <a:spLocks noChangeArrowheads="1"/>
          </p:cNvSpPr>
          <p:nvPr/>
        </p:nvSpPr>
        <p:spPr bwMode="auto">
          <a:xfrm>
            <a:off x="3851275" y="2565400"/>
            <a:ext cx="4032250" cy="2376488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pic>
        <p:nvPicPr>
          <p:cNvPr id="4103" name="Picture 15" descr="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213" y="2781300"/>
            <a:ext cx="790575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0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975" y="3716338"/>
            <a:ext cx="841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00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3" y="3284538"/>
            <a:ext cx="77787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8" descr="00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2225" y="3429000"/>
            <a:ext cx="787400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6788" name="Text Box 20"/>
          <p:cNvSpPr txBox="1">
            <a:spLocks noChangeArrowheads="1"/>
          </p:cNvSpPr>
          <p:nvPr/>
        </p:nvSpPr>
        <p:spPr bwMode="auto">
          <a:xfrm>
            <a:off x="1547813" y="2492375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u="none">
                <a:solidFill>
                  <a:srgbClr val="CC0099"/>
                </a:solidFill>
              </a:rPr>
              <a:t>n. pari</a:t>
            </a:r>
          </a:p>
        </p:txBody>
      </p:sp>
      <p:sp>
        <p:nvSpPr>
          <p:cNvPr id="416789" name="Text Box 21"/>
          <p:cNvSpPr txBox="1">
            <a:spLocks noChangeArrowheads="1"/>
          </p:cNvSpPr>
          <p:nvPr/>
        </p:nvSpPr>
        <p:spPr bwMode="auto">
          <a:xfrm>
            <a:off x="6372225" y="220503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u="none">
                <a:solidFill>
                  <a:srgbClr val="009900"/>
                </a:solidFill>
              </a:rPr>
              <a:t>n. &gt;4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492500" y="5300663"/>
            <a:ext cx="2232025" cy="874712"/>
            <a:chOff x="1882" y="3339"/>
            <a:chExt cx="1406" cy="551"/>
          </a:xfrm>
        </p:grpSpPr>
        <p:sp>
          <p:nvSpPr>
            <p:cNvPr id="4113" name="Text Box 24"/>
            <p:cNvSpPr txBox="1">
              <a:spLocks noChangeArrowheads="1"/>
            </p:cNvSpPr>
            <p:nvPr/>
          </p:nvSpPr>
          <p:spPr bwMode="auto">
            <a:xfrm>
              <a:off x="1882" y="3385"/>
              <a:ext cx="131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2800" u="none"/>
                <a:t>P</a:t>
              </a:r>
              <a:r>
                <a:rPr lang="it-IT" sz="2800" u="none" baseline="-25000"/>
                <a:t>(pari </a:t>
              </a:r>
              <a:r>
                <a:rPr lang="it-IT" sz="2800" b="1" u="none" baseline="-25000">
                  <a:solidFill>
                    <a:srgbClr val="A50021"/>
                  </a:solidFill>
                </a:rPr>
                <a:t>e</a:t>
              </a:r>
              <a:r>
                <a:rPr lang="it-IT" sz="2800" u="none" baseline="-25000"/>
                <a:t> &gt; 4)</a:t>
              </a:r>
              <a:endParaRPr lang="it-IT" sz="2800" u="none"/>
            </a:p>
          </p:txBody>
        </p:sp>
        <p:graphicFrame>
          <p:nvGraphicFramePr>
            <p:cNvPr id="4098" name="Object 25"/>
            <p:cNvGraphicFramePr>
              <a:graphicFrameLocks noChangeAspect="1"/>
            </p:cNvGraphicFramePr>
            <p:nvPr/>
          </p:nvGraphicFramePr>
          <p:xfrm>
            <a:off x="2925" y="3339"/>
            <a:ext cx="363" cy="551"/>
          </p:xfrm>
          <a:graphic>
            <a:graphicData uri="http://schemas.openxmlformats.org/presentationml/2006/ole">
              <p:oleObj spid="_x0000_s4098" name="Equation" r:id="rId7" imgW="317160" imgH="482400" progId="Equation.DSMT4">
                <p:embed/>
              </p:oleObj>
            </a:graphicData>
          </a:graphic>
        </p:graphicFrame>
      </p:grpSp>
      <p:sp>
        <p:nvSpPr>
          <p:cNvPr id="416795" name="Line 27"/>
          <p:cNvSpPr>
            <a:spLocks noChangeShapeType="1"/>
          </p:cNvSpPr>
          <p:nvPr/>
        </p:nvSpPr>
        <p:spPr bwMode="auto">
          <a:xfrm>
            <a:off x="4932363" y="4149725"/>
            <a:ext cx="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pic>
        <p:nvPicPr>
          <p:cNvPr id="4111" name="Picture 28" descr="00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16013" y="4221163"/>
            <a:ext cx="7096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29" descr="00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85113" y="2636838"/>
            <a:ext cx="827087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416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16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16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416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81" grpId="0" animBg="1"/>
      <p:bldP spid="416782" grpId="0" animBg="1"/>
      <p:bldP spid="416789" grpId="0"/>
      <p:bldP spid="41679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6" name="Rectangle 4"/>
          <p:cNvSpPr>
            <a:spLocks noChangeArrowheads="1"/>
          </p:cNvSpPr>
          <p:nvPr/>
        </p:nvSpPr>
        <p:spPr bwMode="auto">
          <a:xfrm>
            <a:off x="0" y="117475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u="none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Probabilità</a:t>
            </a:r>
            <a:endParaRPr lang="it-IT" sz="4000" u="none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7797" name="Text Box 5"/>
          <p:cNvSpPr txBox="1">
            <a:spLocks noChangeArrowheads="1"/>
          </p:cNvSpPr>
          <p:nvPr/>
        </p:nvSpPr>
        <p:spPr bwMode="auto">
          <a:xfrm>
            <a:off x="755650" y="1268413"/>
            <a:ext cx="75612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u="none"/>
              <a:t> Se a questo punto ti si chiedesse: “</a:t>
            </a:r>
            <a:r>
              <a:rPr lang="it-IT" i="1" u="none"/>
              <a:t>quale è la probabilità che lanciando un dado esca un numero pari </a:t>
            </a:r>
            <a:r>
              <a:rPr lang="it-IT" b="1" i="1" u="none">
                <a:solidFill>
                  <a:srgbClr val="A50021"/>
                </a:solidFill>
              </a:rPr>
              <a:t>o</a:t>
            </a:r>
            <a:r>
              <a:rPr lang="it-IT" i="1" u="none"/>
              <a:t> maggiore di 4 </a:t>
            </a:r>
            <a:r>
              <a:rPr lang="it-IT" u="none"/>
              <a:t>”, che cosa pensi di rispondere?</a:t>
            </a:r>
            <a:endParaRPr lang="it-IT" u="none">
              <a:solidFill>
                <a:srgbClr val="A50021"/>
              </a:solidFill>
            </a:endParaRPr>
          </a:p>
        </p:txBody>
      </p:sp>
      <p:pic>
        <p:nvPicPr>
          <p:cNvPr id="417800" name="Picture 8" descr="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2781300"/>
            <a:ext cx="790575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7801" name="Picture 9" descr="0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3716338"/>
            <a:ext cx="841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7802" name="Picture 10" descr="0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3" y="3284538"/>
            <a:ext cx="77787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7803" name="Picture 11" descr="00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25" y="3429000"/>
            <a:ext cx="787400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7810" name="Picture 18" descr="00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6013" y="4221163"/>
            <a:ext cx="7096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7811" name="Picture 19" descr="00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85113" y="2636838"/>
            <a:ext cx="827087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7812" name="Text Box 20"/>
          <p:cNvSpPr txBox="1">
            <a:spLocks noChangeArrowheads="1"/>
          </p:cNvSpPr>
          <p:nvPr/>
        </p:nvSpPr>
        <p:spPr bwMode="auto">
          <a:xfrm>
            <a:off x="1187450" y="5157788"/>
            <a:ext cx="75612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u="none"/>
              <a:t>Si tratta ancora di un evento composto da due eventi elementari che, in questo caso, sono eventi </a:t>
            </a:r>
            <a:r>
              <a:rPr lang="it-IT" i="1" u="none">
                <a:solidFill>
                  <a:srgbClr val="A50021"/>
                </a:solidFill>
              </a:rPr>
              <a:t>compatibili</a:t>
            </a:r>
            <a:r>
              <a:rPr lang="it-IT" i="1" u="none"/>
              <a:t>; </a:t>
            </a:r>
            <a:r>
              <a:rPr lang="it-IT" u="none"/>
              <a:t>ora la</a:t>
            </a:r>
            <a:r>
              <a:rPr lang="it-IT" i="1" u="none"/>
              <a:t> </a:t>
            </a:r>
            <a:r>
              <a:rPr lang="en-US" i="1" u="none"/>
              <a:t>« </a:t>
            </a:r>
            <a:r>
              <a:rPr lang="en-US" i="1" u="none">
                <a:solidFill>
                  <a:srgbClr val="A50021"/>
                </a:solidFill>
              </a:rPr>
              <a:t>o</a:t>
            </a:r>
            <a:r>
              <a:rPr lang="en-US" i="1" u="none"/>
              <a:t>» </a:t>
            </a:r>
            <a:r>
              <a:rPr lang="en-US" u="none"/>
              <a:t>ha valore </a:t>
            </a:r>
            <a:r>
              <a:rPr lang="en-US" u="none">
                <a:solidFill>
                  <a:srgbClr val="A50021"/>
                </a:solidFill>
              </a:rPr>
              <a:t>inclusivo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7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7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7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17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7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17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7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417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7" grpId="0"/>
      <p:bldP spid="417812" grpId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4336</TotalTime>
  <Words>690</Words>
  <Application>Microsoft Office PowerPoint</Application>
  <PresentationFormat>Presentazione su schermo (4:3)</PresentationFormat>
  <Paragraphs>69</Paragraphs>
  <Slides>21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5" baseType="lpstr">
      <vt:lpstr>Comic Sans MS</vt:lpstr>
      <vt:lpstr>Arial</vt:lpstr>
      <vt:lpstr>Struttura predefinita</vt:lpstr>
      <vt:lpstr>MathType 6.0 Equation</vt:lpstr>
      <vt:lpstr>La Probabilità (2)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L’ambiente e l’ecologia</dc:title>
  <dc:creator>amedeo</dc:creator>
  <cp:lastModifiedBy>Amedeo Rollo</cp:lastModifiedBy>
  <cp:revision>388</cp:revision>
  <dcterms:created xsi:type="dcterms:W3CDTF">2011-04-02T03:28:53Z</dcterms:created>
  <dcterms:modified xsi:type="dcterms:W3CDTF">2017-05-09T03:24:28Z</dcterms:modified>
</cp:coreProperties>
</file>