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76" r:id="rId3"/>
    <p:sldId id="377" r:id="rId4"/>
    <p:sldId id="378" r:id="rId5"/>
    <p:sldId id="379" r:id="rId6"/>
    <p:sldId id="382" r:id="rId7"/>
    <p:sldId id="381" r:id="rId8"/>
    <p:sldId id="380" r:id="rId9"/>
    <p:sldId id="383" r:id="rId10"/>
    <p:sldId id="384" r:id="rId11"/>
    <p:sldId id="385" r:id="rId12"/>
    <p:sldId id="386" r:id="rId13"/>
    <p:sldId id="387" r:id="rId14"/>
    <p:sldId id="389" r:id="rId15"/>
    <p:sldId id="388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365" r:id="rId2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D1F3FF"/>
    <a:srgbClr val="0000FF"/>
    <a:srgbClr val="009900"/>
    <a:srgbClr val="FFFF00"/>
    <a:srgbClr val="FF00FF"/>
    <a:srgbClr val="FF33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62" autoAdjust="0"/>
  </p:normalViewPr>
  <p:slideViewPr>
    <p:cSldViewPr>
      <p:cViewPr varScale="1">
        <p:scale>
          <a:sx n="57" d="100"/>
          <a:sy n="57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B4DAB362-488D-4716-BC1A-2339FD01A1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AB362-488D-4716-BC1A-2339FD01A16D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68B5A-32A1-4645-A0B1-8A54BBDAB2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3D582-BA87-4787-80BB-AD34BFB469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69418-7792-4BEB-B77A-79E270972D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24457-04B9-4B5D-87CB-D70145CF03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A218C-A4B8-44FD-B4AE-8251003397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6FDDF-B735-45C5-ADF6-8755EA0062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C084F-D042-4A0C-89B1-CF5F9594B9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857A4-0F73-4079-8693-CBDFBF20D1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03205-3AF6-41AC-991A-AF0B3EC77F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33586-A829-42AD-BE50-B7F44FF84F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2A5B-64EE-47E3-921C-A9F5366C22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D126587B-4E12-4498-81C0-09DE8AEBDB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vitruv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472" y="476672"/>
            <a:ext cx="5699856" cy="5755920"/>
          </a:xfrm>
          <a:prstGeom prst="rect">
            <a:avLst/>
          </a:prstGeom>
        </p:spPr>
      </p:pic>
      <p:sp>
        <p:nvSpPr>
          <p:cNvPr id="206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6512" y="0"/>
            <a:ext cx="9144000" cy="1052513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Proporzioni</a:t>
            </a:r>
            <a:endParaRPr lang="it-IT" sz="400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6" name="Text Box 27"/>
          <p:cNvSpPr txBox="1">
            <a:spLocks noChangeArrowheads="1"/>
          </p:cNvSpPr>
          <p:nvPr/>
        </p:nvSpPr>
        <p:spPr bwMode="auto">
          <a:xfrm>
            <a:off x="5868144" y="6396335"/>
            <a:ext cx="3275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i="1" u="none" dirty="0" smtClean="0"/>
              <a:t>Nella giusta misura!</a:t>
            </a:r>
            <a:endParaRPr lang="it-IT" i="1" u="none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19675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«</a:t>
            </a:r>
            <a:r>
              <a:rPr lang="it-IT" i="1" u="none" dirty="0" smtClean="0"/>
              <a:t>In una proporzione il prodotto dei medi è uguale al prodotto degli estremi</a:t>
            </a:r>
            <a:r>
              <a:rPr lang="it-IT" u="none" dirty="0" smtClean="0"/>
              <a:t>».</a:t>
            </a:r>
          </a:p>
          <a:p>
            <a:pPr algn="ctr"/>
            <a:r>
              <a:rPr lang="it-IT" u="none" dirty="0" smtClean="0"/>
              <a:t>E’ questa la </a:t>
            </a:r>
            <a:r>
              <a:rPr lang="it-IT" b="1" u="none" dirty="0" smtClean="0">
                <a:solidFill>
                  <a:srgbClr val="FF0000"/>
                </a:solidFill>
              </a:rPr>
              <a:t>proprietà fondamentale delle proporzioni</a:t>
            </a:r>
            <a:r>
              <a:rPr lang="it-IT" b="1" u="none" dirty="0" smtClean="0"/>
              <a:t>.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1763688" y="2780928"/>
            <a:ext cx="5544616" cy="3838580"/>
            <a:chOff x="1763688" y="2780928"/>
            <a:chExt cx="5544616" cy="3838580"/>
          </a:xfrm>
        </p:grpSpPr>
        <p:pic>
          <p:nvPicPr>
            <p:cNvPr id="4" name="Immagine 3" descr="incox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3688" y="2780928"/>
              <a:ext cx="5544616" cy="3838580"/>
            </a:xfrm>
            <a:prstGeom prst="rect">
              <a:avLst/>
            </a:prstGeom>
          </p:spPr>
        </p:pic>
        <p:pic>
          <p:nvPicPr>
            <p:cNvPr id="5" name="Immagine 4" descr="24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1960" y="2996952"/>
              <a:ext cx="737617" cy="477282"/>
            </a:xfrm>
            <a:prstGeom prst="rect">
              <a:avLst/>
            </a:prstGeom>
          </p:spPr>
        </p:pic>
        <p:pic>
          <p:nvPicPr>
            <p:cNvPr id="6" name="Immagine 5" descr="24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7944" y="5733256"/>
              <a:ext cx="737617" cy="47728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746" y="98072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Il grafico mette in evidenza che la proprietà fondamentale delle proporzioni si può descrivere così:</a:t>
            </a:r>
          </a:p>
          <a:p>
            <a:pPr algn="ctr"/>
            <a:r>
              <a:rPr lang="it-IT" u="none" dirty="0" smtClean="0"/>
              <a:t>«</a:t>
            </a:r>
            <a:r>
              <a:rPr lang="it-IT" i="1" u="none" dirty="0" smtClean="0"/>
              <a:t>i termini medi e i termini estremi di una proporzione possono rappresentare le dimensioni di due rettangoli </a:t>
            </a:r>
            <a:r>
              <a:rPr lang="it-IT" i="1" u="none" dirty="0" err="1" smtClean="0"/>
              <a:t>equiestesi</a:t>
            </a:r>
            <a:r>
              <a:rPr lang="it-IT" u="none" dirty="0" smtClean="0"/>
              <a:t>».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pic>
        <p:nvPicPr>
          <p:cNvPr id="8" name="Immagine 7" descr="prop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780928"/>
            <a:ext cx="5813054" cy="368857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746" y="980728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La proprietà fondamentale permette di riconoscere se quattro numeri, disposti in un certo ordine, formano una proporzione.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2492896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Quale, tra le due quaterne, forma una proporzione?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339752" y="4623519"/>
            <a:ext cx="1977466" cy="461665"/>
          </a:xfrm>
          <a:prstGeom prst="rect">
            <a:avLst/>
          </a:prstGeom>
          <a:solidFill>
            <a:schemeClr val="accent5">
              <a:alpha val="60000"/>
            </a:scheme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4 x 20 =80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4623519"/>
            <a:ext cx="1977466" cy="461665"/>
          </a:xfrm>
          <a:prstGeom prst="rect">
            <a:avLst/>
          </a:prstGeom>
          <a:solidFill>
            <a:schemeClr val="accent5">
              <a:alpha val="60000"/>
            </a:scheme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8 x 10 =80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1370398" y="3212976"/>
            <a:ext cx="6547220" cy="461665"/>
            <a:chOff x="1370398" y="3212976"/>
            <a:chExt cx="6547220" cy="461665"/>
          </a:xfrm>
        </p:grpSpPr>
        <p:sp>
          <p:nvSpPr>
            <p:cNvPr id="6" name="CasellaDiTesto 5"/>
            <p:cNvSpPr txBox="1"/>
            <p:nvPr/>
          </p:nvSpPr>
          <p:spPr>
            <a:xfrm>
              <a:off x="1370398" y="3212976"/>
              <a:ext cx="1977466" cy="461665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u="none" dirty="0" smtClean="0"/>
                <a:t>4, 8, 10, 20</a:t>
              </a:r>
              <a:endParaRPr lang="it-IT" b="1" u="none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940152" y="3212976"/>
              <a:ext cx="1977466" cy="461665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 w="12700">
              <a:solidFill>
                <a:schemeClr val="tx1"/>
              </a:solidFill>
            </a:ln>
            <a:effectLst>
              <a:outerShdw blurRad="50800" dist="50800" dir="5400000" algn="ctr" rotWithShape="0">
                <a:srgbClr val="FFC000">
                  <a:alpha val="1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u="none" dirty="0" smtClean="0"/>
                <a:t>3, 10, 6, 30</a:t>
              </a:r>
              <a:endParaRPr lang="it-IT" b="1" u="none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6909506" y="4623519"/>
            <a:ext cx="1977466" cy="461665"/>
          </a:xfrm>
          <a:prstGeom prst="rect">
            <a:avLst/>
          </a:prstGeom>
          <a:solidFill>
            <a:srgbClr val="FFFF00">
              <a:alpha val="60000"/>
            </a:srgb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3 x 30 =90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749266" y="4623519"/>
            <a:ext cx="1977466" cy="461665"/>
          </a:xfrm>
          <a:prstGeom prst="rect">
            <a:avLst/>
          </a:prstGeom>
          <a:solidFill>
            <a:srgbClr val="FFFF00">
              <a:alpha val="60000"/>
            </a:srgbClr>
          </a:solidFill>
          <a:ln w="15875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10 x 6 =60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12" name="Parentesi graffa aperta 11"/>
          <p:cNvSpPr/>
          <p:nvPr/>
        </p:nvSpPr>
        <p:spPr bwMode="auto">
          <a:xfrm rot="16200000">
            <a:off x="2015716" y="3392996"/>
            <a:ext cx="504056" cy="4032448"/>
          </a:xfrm>
          <a:prstGeom prst="leftBrac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3" name="Parentesi graffa aperta 12"/>
          <p:cNvSpPr/>
          <p:nvPr/>
        </p:nvSpPr>
        <p:spPr bwMode="auto">
          <a:xfrm rot="16200000">
            <a:off x="6624228" y="3392996"/>
            <a:ext cx="504056" cy="4032448"/>
          </a:xfrm>
          <a:prstGeom prst="leftBrac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pic>
        <p:nvPicPr>
          <p:cNvPr id="14" name="Immagine 13" descr="n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5733256"/>
            <a:ext cx="559132" cy="681608"/>
          </a:xfrm>
          <a:prstGeom prst="rect">
            <a:avLst/>
          </a:prstGeom>
        </p:spPr>
      </p:pic>
      <p:pic>
        <p:nvPicPr>
          <p:cNvPr id="15" name="Immagine 14" descr="s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5589240"/>
            <a:ext cx="935732" cy="880689"/>
          </a:xfrm>
          <a:prstGeom prst="rect">
            <a:avLst/>
          </a:prstGeom>
        </p:spPr>
      </p:pic>
      <p:cxnSp>
        <p:nvCxnSpPr>
          <p:cNvPr id="18" name="Connettore 2 17"/>
          <p:cNvCxnSpPr>
            <a:stCxn id="6" idx="2"/>
            <a:endCxn id="8" idx="0"/>
          </p:cNvCxnSpPr>
          <p:nvPr/>
        </p:nvCxnSpPr>
        <p:spPr bwMode="auto">
          <a:xfrm flipH="1">
            <a:off x="1168245" y="3674641"/>
            <a:ext cx="1190886" cy="94887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nettore 2 18"/>
          <p:cNvCxnSpPr>
            <a:stCxn id="6" idx="2"/>
            <a:endCxn id="7" idx="0"/>
          </p:cNvCxnSpPr>
          <p:nvPr/>
        </p:nvCxnSpPr>
        <p:spPr bwMode="auto">
          <a:xfrm>
            <a:off x="2359131" y="3674641"/>
            <a:ext cx="969354" cy="94887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nettore 2 23"/>
          <p:cNvCxnSpPr/>
          <p:nvPr/>
        </p:nvCxnSpPr>
        <p:spPr bwMode="auto">
          <a:xfrm flipH="1">
            <a:off x="5724128" y="3683782"/>
            <a:ext cx="1190886" cy="94887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Connettore 2 24"/>
          <p:cNvCxnSpPr/>
          <p:nvPr/>
        </p:nvCxnSpPr>
        <p:spPr bwMode="auto">
          <a:xfrm>
            <a:off x="6876256" y="3717032"/>
            <a:ext cx="969354" cy="94887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746" y="98072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La proprietà fondamentale permette inoltre  di trovare l’eventuale termine incognito di una proporzione. </a:t>
            </a:r>
          </a:p>
          <a:p>
            <a:pPr algn="ctr"/>
            <a:r>
              <a:rPr lang="it-IT" u="none" dirty="0" smtClean="0"/>
              <a:t>Considera la proporzione in cui uno dei termini </a:t>
            </a:r>
            <a:r>
              <a:rPr lang="it-IT" i="1" u="none" dirty="0" smtClean="0"/>
              <a:t>estremi</a:t>
            </a:r>
            <a:r>
              <a:rPr lang="it-IT" u="none" dirty="0" smtClean="0"/>
              <a:t> è incognito: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85168" y="351585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Se applichi la proprietà fondamentale ottieni: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pic>
        <p:nvPicPr>
          <p:cNvPr id="20" name="Immagine 19" descr="proporz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597959"/>
            <a:ext cx="4536504" cy="831041"/>
          </a:xfrm>
          <a:prstGeom prst="rect">
            <a:avLst/>
          </a:prstGeom>
        </p:spPr>
      </p:pic>
      <p:pic>
        <p:nvPicPr>
          <p:cNvPr id="21" name="Immagine 20" descr="proporzi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56" y="4178776"/>
            <a:ext cx="4242816" cy="777240"/>
          </a:xfrm>
          <a:prstGeom prst="rect">
            <a:avLst/>
          </a:prstGeom>
        </p:spPr>
      </p:pic>
      <p:pic>
        <p:nvPicPr>
          <p:cNvPr id="22" name="Immagine 21" descr="proporziox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1064" y="5042872"/>
            <a:ext cx="4242816" cy="777240"/>
          </a:xfrm>
          <a:prstGeom prst="rect">
            <a:avLst/>
          </a:prstGeom>
        </p:spPr>
      </p:pic>
      <p:pic>
        <p:nvPicPr>
          <p:cNvPr id="25" name="Immagine 24" descr="proporzioxxx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1632" y="5910522"/>
            <a:ext cx="4242816" cy="7772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98072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u="none" dirty="0" smtClean="0"/>
              <a:t>« L’estremo incognito di una proporzione si ottiene dividendo il prodotto dei medi e per l’estremo noto»</a:t>
            </a:r>
            <a:endParaRPr lang="it-IT" b="1" i="1" u="none" dirty="0" smtClean="0">
              <a:solidFill>
                <a:srgbClr val="FF0000"/>
              </a:solidFill>
            </a:endParaRPr>
          </a:p>
        </p:txBody>
      </p:sp>
      <p:pic>
        <p:nvPicPr>
          <p:cNvPr id="9" name="Immagine 8" descr="proporz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597959"/>
            <a:ext cx="4536504" cy="831041"/>
          </a:xfrm>
          <a:prstGeom prst="rect">
            <a:avLst/>
          </a:prstGeom>
        </p:spPr>
      </p:pic>
      <p:pic>
        <p:nvPicPr>
          <p:cNvPr id="6" name="Immagine 5" descr="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221088"/>
            <a:ext cx="457143" cy="495238"/>
          </a:xfrm>
          <a:prstGeom prst="rect">
            <a:avLst/>
          </a:prstGeom>
        </p:spPr>
      </p:pic>
      <p:pic>
        <p:nvPicPr>
          <p:cNvPr id="7" name="Immagine 6" descr="uguale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365104"/>
            <a:ext cx="317460" cy="330159"/>
          </a:xfrm>
          <a:prstGeom prst="rect">
            <a:avLst/>
          </a:prstGeom>
        </p:spPr>
      </p:pic>
      <p:pic>
        <p:nvPicPr>
          <p:cNvPr id="8" name="Immagine 7" descr="linea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4509120"/>
            <a:ext cx="1104762" cy="38095"/>
          </a:xfrm>
          <a:prstGeom prst="rect">
            <a:avLst/>
          </a:prstGeom>
        </p:spPr>
      </p:pic>
      <p:pic>
        <p:nvPicPr>
          <p:cNvPr id="11" name="Immagine 10" descr="6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3933056"/>
            <a:ext cx="431746" cy="558730"/>
          </a:xfrm>
          <a:prstGeom prst="rect">
            <a:avLst/>
          </a:prstGeom>
        </p:spPr>
      </p:pic>
      <p:pic>
        <p:nvPicPr>
          <p:cNvPr id="12" name="Immagine 11" descr="per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166112"/>
            <a:ext cx="139683" cy="126984"/>
          </a:xfrm>
          <a:prstGeom prst="rect">
            <a:avLst/>
          </a:prstGeom>
        </p:spPr>
      </p:pic>
      <p:pic>
        <p:nvPicPr>
          <p:cNvPr id="13" name="Immagine 12" descr="8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23096" y="3933056"/>
            <a:ext cx="380952" cy="520635"/>
          </a:xfrm>
          <a:prstGeom prst="rect">
            <a:avLst/>
          </a:prstGeom>
        </p:spPr>
      </p:pic>
      <p:pic>
        <p:nvPicPr>
          <p:cNvPr id="14" name="Immagine 13" descr="4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50718" y="4581128"/>
            <a:ext cx="444444" cy="520635"/>
          </a:xfrm>
          <a:prstGeom prst="rect">
            <a:avLst/>
          </a:prstGeom>
        </p:spPr>
      </p:pic>
      <p:pic>
        <p:nvPicPr>
          <p:cNvPr id="15" name="Immagine 14" descr="uguale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365104"/>
            <a:ext cx="317460" cy="330159"/>
          </a:xfrm>
          <a:prstGeom prst="rect">
            <a:avLst/>
          </a:prstGeom>
        </p:spPr>
      </p:pic>
      <p:pic>
        <p:nvPicPr>
          <p:cNvPr id="18" name="Immagine 17" descr="1p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63487" y="4126890"/>
            <a:ext cx="216024" cy="531753"/>
          </a:xfrm>
          <a:prstGeom prst="rect">
            <a:avLst/>
          </a:prstGeom>
        </p:spPr>
      </p:pic>
      <p:pic>
        <p:nvPicPr>
          <p:cNvPr id="19" name="Immagine 18" descr="2pp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79513" y="4154588"/>
            <a:ext cx="315034" cy="5040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980728"/>
            <a:ext cx="8493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Considera ora la proporzione in cui è incognito uno dei termini </a:t>
            </a:r>
            <a:r>
              <a:rPr lang="it-IT" i="1" u="none" dirty="0" smtClean="0"/>
              <a:t>medi</a:t>
            </a:r>
            <a:r>
              <a:rPr lang="it-IT" u="none" dirty="0" smtClean="0"/>
              <a:t>: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292494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Se applichi la proprietà fondamentale ottieni: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pic>
        <p:nvPicPr>
          <p:cNvPr id="9" name="Immagine 8" descr="med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844824"/>
            <a:ext cx="4536504" cy="792088"/>
          </a:xfrm>
          <a:prstGeom prst="rect">
            <a:avLst/>
          </a:prstGeom>
        </p:spPr>
      </p:pic>
      <p:pic>
        <p:nvPicPr>
          <p:cNvPr id="10" name="Immagine 9" descr="mediy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573016"/>
            <a:ext cx="4104456" cy="720080"/>
          </a:xfrm>
          <a:prstGeom prst="rect">
            <a:avLst/>
          </a:prstGeom>
        </p:spPr>
      </p:pic>
      <p:pic>
        <p:nvPicPr>
          <p:cNvPr id="11" name="Immagine 10" descr="mediy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653136"/>
            <a:ext cx="4104456" cy="720080"/>
          </a:xfrm>
          <a:prstGeom prst="rect">
            <a:avLst/>
          </a:prstGeom>
        </p:spPr>
      </p:pic>
      <p:pic>
        <p:nvPicPr>
          <p:cNvPr id="12" name="Immagine 11" descr="mediyy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5661248"/>
            <a:ext cx="3973008" cy="7200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119675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u="none" dirty="0" smtClean="0"/>
              <a:t>«Il medio incognito di una proporzione si ottiene dividendo il prodotto degli estremi  per il medio noto»</a:t>
            </a:r>
            <a:endParaRPr lang="it-IT" b="1" i="1" u="none" dirty="0" smtClean="0">
              <a:solidFill>
                <a:srgbClr val="FF0000"/>
              </a:solidFill>
            </a:endParaRPr>
          </a:p>
        </p:txBody>
      </p:sp>
      <p:pic>
        <p:nvPicPr>
          <p:cNvPr id="7" name="Immagine 6" descr="med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852936"/>
            <a:ext cx="4536504" cy="792088"/>
          </a:xfrm>
          <a:prstGeom prst="rect">
            <a:avLst/>
          </a:prstGeom>
        </p:spPr>
      </p:pic>
      <p:pic>
        <p:nvPicPr>
          <p:cNvPr id="8" name="Immagine 7" descr="a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9596" y="4285033"/>
            <a:ext cx="393651" cy="584127"/>
          </a:xfrm>
          <a:prstGeom prst="rect">
            <a:avLst/>
          </a:prstGeom>
        </p:spPr>
      </p:pic>
      <p:pic>
        <p:nvPicPr>
          <p:cNvPr id="9" name="Immagine 8" descr="uguale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5150" y="4416200"/>
            <a:ext cx="304762" cy="380952"/>
          </a:xfrm>
          <a:prstGeom prst="rect">
            <a:avLst/>
          </a:prstGeom>
        </p:spPr>
      </p:pic>
      <p:pic>
        <p:nvPicPr>
          <p:cNvPr id="10" name="Immagine 9" descr="4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005064"/>
            <a:ext cx="393651" cy="596825"/>
          </a:xfrm>
          <a:prstGeom prst="rect">
            <a:avLst/>
          </a:prstGeom>
        </p:spPr>
      </p:pic>
      <p:pic>
        <p:nvPicPr>
          <p:cNvPr id="11" name="Immagine 10" descr="per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0309" y="4310128"/>
            <a:ext cx="139683" cy="126984"/>
          </a:xfrm>
          <a:prstGeom prst="rect">
            <a:avLst/>
          </a:prstGeom>
        </p:spPr>
      </p:pic>
      <p:pic>
        <p:nvPicPr>
          <p:cNvPr id="12" name="Immagine 11" descr="12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4005064"/>
            <a:ext cx="495238" cy="596825"/>
          </a:xfrm>
          <a:prstGeom prst="rect">
            <a:avLst/>
          </a:prstGeom>
        </p:spPr>
      </p:pic>
      <p:pic>
        <p:nvPicPr>
          <p:cNvPr id="13" name="Immagine 12" descr="linea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4615041"/>
            <a:ext cx="1104762" cy="38095"/>
          </a:xfrm>
          <a:prstGeom prst="rect">
            <a:avLst/>
          </a:prstGeom>
        </p:spPr>
      </p:pic>
      <p:pic>
        <p:nvPicPr>
          <p:cNvPr id="14" name="Immagine 13" descr="8v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3968" y="4725144"/>
            <a:ext cx="342857" cy="584127"/>
          </a:xfrm>
          <a:prstGeom prst="rect">
            <a:avLst/>
          </a:prstGeom>
        </p:spPr>
      </p:pic>
      <p:pic>
        <p:nvPicPr>
          <p:cNvPr id="15" name="Immagine 14" descr="uguale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3342" y="4437112"/>
            <a:ext cx="304762" cy="380952"/>
          </a:xfrm>
          <a:prstGeom prst="rect">
            <a:avLst/>
          </a:prstGeom>
        </p:spPr>
      </p:pic>
      <p:pic>
        <p:nvPicPr>
          <p:cNvPr id="16" name="Immagine 15" descr="6v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52120" y="4288297"/>
            <a:ext cx="431746" cy="5587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magine 37" descr="proporz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6216" y="4941168"/>
            <a:ext cx="4000000" cy="990476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83671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Come trovare il termine incognito di una </a:t>
            </a:r>
            <a:r>
              <a:rPr lang="it-IT" u="none" smtClean="0"/>
              <a:t>proporzione </a:t>
            </a:r>
            <a:r>
              <a:rPr lang="it-IT" u="none" smtClean="0"/>
              <a:t/>
            </a:r>
            <a:br>
              <a:rPr lang="it-IT" u="none" smtClean="0"/>
            </a:br>
            <a:r>
              <a:rPr lang="it-IT" u="none" smtClean="0"/>
              <a:t>i </a:t>
            </a:r>
            <a:r>
              <a:rPr lang="it-IT" u="none" dirty="0" smtClean="0"/>
              <a:t>cui termini sono numeri razionali?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3568" y="443711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quindi: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3568" y="292494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Applicando la proprietà fondamentale si ottiene: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grpSp>
        <p:nvGrpSpPr>
          <p:cNvPr id="25" name="Gruppo 24"/>
          <p:cNvGrpSpPr/>
          <p:nvPr/>
        </p:nvGrpSpPr>
        <p:grpSpPr>
          <a:xfrm>
            <a:off x="3491880" y="4725144"/>
            <a:ext cx="1164178" cy="1408222"/>
            <a:chOff x="3491880" y="4725144"/>
            <a:chExt cx="1164178" cy="1408222"/>
          </a:xfrm>
        </p:grpSpPr>
        <p:cxnSp>
          <p:nvCxnSpPr>
            <p:cNvPr id="11" name="Connettore 1 10"/>
            <p:cNvCxnSpPr/>
            <p:nvPr/>
          </p:nvCxnSpPr>
          <p:spPr bwMode="auto">
            <a:xfrm>
              <a:off x="3491880" y="5013176"/>
              <a:ext cx="360040" cy="3600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Connettore 1 12"/>
            <p:cNvCxnSpPr/>
            <p:nvPr/>
          </p:nvCxnSpPr>
          <p:spPr bwMode="auto">
            <a:xfrm>
              <a:off x="4283968" y="5589240"/>
              <a:ext cx="360040" cy="3600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ettangolo 18"/>
            <p:cNvSpPr/>
            <p:nvPr/>
          </p:nvSpPr>
          <p:spPr>
            <a:xfrm>
              <a:off x="3563888" y="4725144"/>
              <a:ext cx="3000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t-IT" sz="2000" u="none" dirty="0" smtClean="0">
                  <a:solidFill>
                    <a:srgbClr val="000000"/>
                  </a:solidFill>
                </a:rPr>
                <a:t>1</a:t>
              </a:r>
              <a:endParaRPr lang="it-IT" sz="2000" u="none" dirty="0">
                <a:solidFill>
                  <a:srgbClr val="000000"/>
                </a:solidFill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4355976" y="5733256"/>
              <a:ext cx="3000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t-IT" sz="2000" u="none" dirty="0" smtClean="0">
                  <a:solidFill>
                    <a:srgbClr val="000000"/>
                  </a:solidFill>
                </a:rPr>
                <a:t>1</a:t>
              </a:r>
              <a:endParaRPr lang="it-IT" sz="2000" u="non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3491880" y="4725144"/>
            <a:ext cx="1997944" cy="1480230"/>
            <a:chOff x="3491880" y="4725144"/>
            <a:chExt cx="1997944" cy="1480230"/>
          </a:xfrm>
        </p:grpSpPr>
        <p:cxnSp>
          <p:nvCxnSpPr>
            <p:cNvPr id="16" name="Connettore 1 15"/>
            <p:cNvCxnSpPr/>
            <p:nvPr/>
          </p:nvCxnSpPr>
          <p:spPr bwMode="auto">
            <a:xfrm>
              <a:off x="5114814" y="5013176"/>
              <a:ext cx="360040" cy="3600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Connettore 1 16"/>
            <p:cNvCxnSpPr/>
            <p:nvPr/>
          </p:nvCxnSpPr>
          <p:spPr bwMode="auto">
            <a:xfrm>
              <a:off x="3491880" y="5517232"/>
              <a:ext cx="360040" cy="3600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ttangolo 20"/>
            <p:cNvSpPr/>
            <p:nvPr/>
          </p:nvSpPr>
          <p:spPr>
            <a:xfrm>
              <a:off x="3563888" y="5805264"/>
              <a:ext cx="3000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t-IT" sz="2000" u="none" dirty="0" smtClean="0">
                  <a:solidFill>
                    <a:srgbClr val="000000"/>
                  </a:solidFill>
                </a:rPr>
                <a:t>1</a:t>
              </a:r>
              <a:endParaRPr lang="it-IT" sz="2000" u="none" dirty="0">
                <a:solidFill>
                  <a:srgbClr val="000000"/>
                </a:solidFill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5148064" y="4725144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t-IT" sz="2000" u="none" dirty="0" smtClean="0">
                  <a:solidFill>
                    <a:srgbClr val="000000"/>
                  </a:solidFill>
                </a:rPr>
                <a:t>3</a:t>
              </a:r>
              <a:endParaRPr lang="it-IT" sz="2000" u="non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4211960" y="4797152"/>
            <a:ext cx="1421880" cy="1408222"/>
            <a:chOff x="4211960" y="4797152"/>
            <a:chExt cx="1421880" cy="1408222"/>
          </a:xfrm>
        </p:grpSpPr>
        <p:cxnSp>
          <p:nvCxnSpPr>
            <p:cNvPr id="14" name="Connettore 1 13"/>
            <p:cNvCxnSpPr/>
            <p:nvPr/>
          </p:nvCxnSpPr>
          <p:spPr bwMode="auto">
            <a:xfrm>
              <a:off x="4261835" y="5013176"/>
              <a:ext cx="360040" cy="3600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Connettore 1 14"/>
            <p:cNvCxnSpPr/>
            <p:nvPr/>
          </p:nvCxnSpPr>
          <p:spPr bwMode="auto">
            <a:xfrm>
              <a:off x="5076056" y="5517232"/>
              <a:ext cx="360040" cy="3600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Rettangolo 21"/>
            <p:cNvSpPr/>
            <p:nvPr/>
          </p:nvSpPr>
          <p:spPr>
            <a:xfrm>
              <a:off x="4211960" y="4797152"/>
              <a:ext cx="3000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t-IT" sz="2000" u="none" dirty="0" smtClean="0">
                  <a:solidFill>
                    <a:srgbClr val="000000"/>
                  </a:solidFill>
                </a:rPr>
                <a:t>1</a:t>
              </a:r>
              <a:endParaRPr lang="it-IT" sz="2000" u="none" dirty="0">
                <a:solidFill>
                  <a:srgbClr val="000000"/>
                </a:solidFill>
              </a:endParaRPr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5292080" y="5805264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t-IT" sz="2000" u="none" dirty="0" smtClean="0">
                  <a:solidFill>
                    <a:srgbClr val="000000"/>
                  </a:solidFill>
                </a:rPr>
                <a:t>4</a:t>
              </a:r>
              <a:endParaRPr lang="it-IT" sz="2000" u="none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Rettangolo 27"/>
          <p:cNvSpPr/>
          <p:nvPr/>
        </p:nvSpPr>
        <p:spPr bwMode="auto">
          <a:xfrm>
            <a:off x="5906902" y="5013176"/>
            <a:ext cx="1080120" cy="1080120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grpSp>
        <p:nvGrpSpPr>
          <p:cNvPr id="34" name="Gruppo 33"/>
          <p:cNvGrpSpPr/>
          <p:nvPr/>
        </p:nvGrpSpPr>
        <p:grpSpPr>
          <a:xfrm>
            <a:off x="8140825" y="332656"/>
            <a:ext cx="1003175" cy="3803424"/>
            <a:chOff x="8140825" y="332656"/>
            <a:chExt cx="1003175" cy="3803424"/>
          </a:xfrm>
        </p:grpSpPr>
        <p:pic>
          <p:nvPicPr>
            <p:cNvPr id="29" name="Immagine 28" descr="cerchio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0432" y="332656"/>
              <a:ext cx="406349" cy="520635"/>
            </a:xfrm>
            <a:prstGeom prst="rect">
              <a:avLst/>
            </a:prstGeom>
          </p:spPr>
        </p:pic>
        <p:pic>
          <p:nvPicPr>
            <p:cNvPr id="31" name="Immagine 30" descr="cerchio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7651" y="2924944"/>
              <a:ext cx="406349" cy="520635"/>
            </a:xfrm>
            <a:prstGeom prst="rect">
              <a:avLst/>
            </a:prstGeom>
          </p:spPr>
        </p:pic>
        <p:pic>
          <p:nvPicPr>
            <p:cNvPr id="32" name="Immagine 31" descr="cerchio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16416" y="1988840"/>
              <a:ext cx="419048" cy="1003175"/>
            </a:xfrm>
            <a:prstGeom prst="rect">
              <a:avLst/>
            </a:prstGeom>
          </p:spPr>
        </p:pic>
        <p:pic>
          <p:nvPicPr>
            <p:cNvPr id="33" name="Immagine 32" descr="cerchio2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40825" y="3717032"/>
              <a:ext cx="1003175" cy="419048"/>
            </a:xfrm>
            <a:prstGeom prst="rect">
              <a:avLst/>
            </a:prstGeom>
          </p:spPr>
        </p:pic>
      </p:grpSp>
      <p:pic>
        <p:nvPicPr>
          <p:cNvPr id="35" name="Immagine 34" descr="proporz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1772816"/>
            <a:ext cx="3250794" cy="1053968"/>
          </a:xfrm>
          <a:prstGeom prst="rect">
            <a:avLst/>
          </a:prstGeom>
        </p:spPr>
      </p:pic>
      <p:pic>
        <p:nvPicPr>
          <p:cNvPr id="36" name="Immagine 35" descr="proporz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3501008"/>
            <a:ext cx="3250794" cy="10539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746" y="98072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Particolari proporzioni hanno tre soli termini invece di quattro, questo perché i </a:t>
            </a:r>
            <a:r>
              <a:rPr lang="it-IT" i="1" u="none" dirty="0" smtClean="0"/>
              <a:t>medi</a:t>
            </a:r>
            <a:r>
              <a:rPr lang="it-IT" u="none" dirty="0" smtClean="0"/>
              <a:t> sono uguali. Si chiamano </a:t>
            </a:r>
            <a:r>
              <a:rPr lang="it-IT" i="1" u="none" dirty="0" smtClean="0">
                <a:solidFill>
                  <a:srgbClr val="FF0000"/>
                </a:solidFill>
              </a:rPr>
              <a:t>proporzioni continue </a:t>
            </a:r>
            <a:r>
              <a:rPr lang="it-IT" u="none" dirty="0" smtClean="0"/>
              <a:t>e il medio comune è detto </a:t>
            </a:r>
            <a:r>
              <a:rPr lang="it-IT" i="1" u="none" dirty="0" smtClean="0">
                <a:solidFill>
                  <a:srgbClr val="FF0000"/>
                </a:solidFill>
              </a:rPr>
              <a:t>medio proporzionale</a:t>
            </a:r>
            <a:r>
              <a:rPr lang="it-IT" u="none" dirty="0" smtClean="0"/>
              <a:t>: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342900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Se applichi la proprietà fondamentale verifichi facilmente che è una proporzione: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pic>
        <p:nvPicPr>
          <p:cNvPr id="10" name="Immagine 9" descr="continuapropor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636912"/>
            <a:ext cx="4215384" cy="579120"/>
          </a:xfrm>
          <a:prstGeom prst="rect">
            <a:avLst/>
          </a:prstGeom>
        </p:spPr>
      </p:pic>
      <p:pic>
        <p:nvPicPr>
          <p:cNvPr id="14" name="Immagine 13" descr="continuaproporzion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509120"/>
            <a:ext cx="4215384" cy="579120"/>
          </a:xfrm>
          <a:prstGeom prst="rect">
            <a:avLst/>
          </a:prstGeom>
        </p:spPr>
      </p:pic>
      <p:pic>
        <p:nvPicPr>
          <p:cNvPr id="15" name="Immagine 14" descr="continuaproporzion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5373216"/>
            <a:ext cx="4215384" cy="5791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746" y="980728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Come si risolve una proporzione continua con il medio proporzionale incognito?: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328498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Se applichi la proprietà fondamentale ottieni: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pic>
        <p:nvPicPr>
          <p:cNvPr id="5" name="Immagine 4" descr="contin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132856"/>
            <a:ext cx="5252547" cy="793616"/>
          </a:xfrm>
          <a:prstGeom prst="rect">
            <a:avLst/>
          </a:prstGeom>
        </p:spPr>
      </p:pic>
      <p:pic>
        <p:nvPicPr>
          <p:cNvPr id="6" name="Immagine 5" descr="continu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869160"/>
            <a:ext cx="4193143" cy="720080"/>
          </a:xfrm>
          <a:prstGeom prst="rect">
            <a:avLst/>
          </a:prstGeom>
        </p:spPr>
      </p:pic>
      <p:pic>
        <p:nvPicPr>
          <p:cNvPr id="7" name="Immagine 6" descr="continu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05064"/>
            <a:ext cx="4215384" cy="720080"/>
          </a:xfrm>
          <a:prstGeom prst="rect">
            <a:avLst/>
          </a:prstGeom>
        </p:spPr>
      </p:pic>
      <p:pic>
        <p:nvPicPr>
          <p:cNvPr id="8" name="Immagine 7" descr="continu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5733256"/>
            <a:ext cx="4104456" cy="7200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Dai Rapporti alle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9552" y="90872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>
                <a:solidFill>
                  <a:srgbClr val="0000FF"/>
                </a:solidFill>
              </a:rPr>
              <a:t>Problema</a:t>
            </a:r>
            <a:r>
              <a:rPr lang="it-IT" u="none" dirty="0" smtClean="0"/>
              <a:t>:</a:t>
            </a:r>
            <a:endParaRPr lang="it-IT" u="none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11560" y="1412776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Dall’acqua di mare viene estratto il sale. Supponi che occorrano 2 litri di acqua marina per ricavare 75 grammi di sale. Quanto sale si ricaverà  da 4, 6, 8, 10 litri di acqua?</a:t>
            </a:r>
          </a:p>
        </p:txBody>
      </p:sp>
      <p:pic>
        <p:nvPicPr>
          <p:cNvPr id="12" name="Immagine 11" descr="prop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068960"/>
            <a:ext cx="7416824" cy="2994436"/>
          </a:xfrm>
          <a:prstGeom prst="rect">
            <a:avLst/>
          </a:prstGeom>
        </p:spPr>
      </p:pic>
      <p:pic>
        <p:nvPicPr>
          <p:cNvPr id="20" name="Immagine 19" descr="1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365104"/>
            <a:ext cx="634921" cy="406349"/>
          </a:xfrm>
          <a:prstGeom prst="rect">
            <a:avLst/>
          </a:prstGeom>
        </p:spPr>
      </p:pic>
      <p:pic>
        <p:nvPicPr>
          <p:cNvPr id="21" name="Immagine 20" descr="150_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5085184"/>
            <a:ext cx="634921" cy="914286"/>
          </a:xfrm>
          <a:prstGeom prst="rect">
            <a:avLst/>
          </a:prstGeom>
        </p:spPr>
      </p:pic>
      <p:pic>
        <p:nvPicPr>
          <p:cNvPr id="27" name="Immagine 26" descr="22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4365104"/>
            <a:ext cx="596825" cy="419048"/>
          </a:xfrm>
          <a:prstGeom prst="rect">
            <a:avLst/>
          </a:prstGeom>
        </p:spPr>
      </p:pic>
      <p:pic>
        <p:nvPicPr>
          <p:cNvPr id="28" name="Immagine 27" descr="225_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5140567"/>
            <a:ext cx="596825" cy="876191"/>
          </a:xfrm>
          <a:prstGeom prst="rect">
            <a:avLst/>
          </a:prstGeom>
        </p:spPr>
      </p:pic>
      <p:pic>
        <p:nvPicPr>
          <p:cNvPr id="29" name="Immagine 28" descr="300_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4974" y="5123942"/>
            <a:ext cx="685714" cy="888889"/>
          </a:xfrm>
          <a:prstGeom prst="rect">
            <a:avLst/>
          </a:prstGeom>
        </p:spPr>
      </p:pic>
      <p:pic>
        <p:nvPicPr>
          <p:cNvPr id="30" name="Immagine 29" descr="3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6216" y="4365104"/>
            <a:ext cx="685714" cy="431746"/>
          </a:xfrm>
          <a:prstGeom prst="rect">
            <a:avLst/>
          </a:prstGeom>
        </p:spPr>
      </p:pic>
      <p:pic>
        <p:nvPicPr>
          <p:cNvPr id="31" name="Immagine 30" descr="375_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52320" y="5107317"/>
            <a:ext cx="609524" cy="901587"/>
          </a:xfrm>
          <a:prstGeom prst="rect">
            <a:avLst/>
          </a:prstGeom>
        </p:spPr>
      </p:pic>
      <p:pic>
        <p:nvPicPr>
          <p:cNvPr id="32" name="Immagine 31" descr="3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52320" y="4420487"/>
            <a:ext cx="609524" cy="4190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980728"/>
            <a:ext cx="8787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Oltre alla proprietà fondamentale, le proporzioni hanno altre proprietà. Considera la seguente coppia di rapporti uguali: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184482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e quindi la corrispondente proporzione: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pic>
        <p:nvPicPr>
          <p:cNvPr id="9" name="Immagine 8" descr="inverti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564904"/>
            <a:ext cx="5520028" cy="100811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 bwMode="auto">
          <a:xfrm>
            <a:off x="3779912" y="2708920"/>
            <a:ext cx="230425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2274" y="3717032"/>
            <a:ext cx="875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Cosa puoi dire dei rapporti inversi di quelli assegnati?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pic>
        <p:nvPicPr>
          <p:cNvPr id="12" name="Immagine 11" descr="invertir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2252" y="4293096"/>
            <a:ext cx="5520028" cy="1008112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 bwMode="auto">
          <a:xfrm>
            <a:off x="3851920" y="4437112"/>
            <a:ext cx="230425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92274" y="5517232"/>
            <a:ext cx="875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Se confronti le due proporzioni, che cosa noti?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  <p:bldP spid="11" grpId="0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98072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Avrai notato che 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355976" y="1628800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la seconda proporzione è stata ottenuta dalla prima semplicemente </a:t>
            </a:r>
            <a:r>
              <a:rPr lang="it-IT" i="1" u="none" dirty="0" smtClean="0"/>
              <a:t>scambiando</a:t>
            </a:r>
            <a:r>
              <a:rPr lang="it-IT" u="none" dirty="0" smtClean="0"/>
              <a:t> ogni </a:t>
            </a:r>
            <a:r>
              <a:rPr lang="it-IT" i="1" u="none" dirty="0" smtClean="0"/>
              <a:t>antecedente</a:t>
            </a:r>
            <a:r>
              <a:rPr lang="it-IT" u="none" dirty="0" smtClean="0"/>
              <a:t> col proprio </a:t>
            </a:r>
            <a:r>
              <a:rPr lang="it-IT" i="1" u="none" dirty="0" smtClean="0"/>
              <a:t>conseguente</a:t>
            </a:r>
            <a:r>
              <a:rPr lang="it-IT" u="none" dirty="0" smtClean="0"/>
              <a:t>!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15616" y="429309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Questa è una proprietà delle proporzioni chiamata </a:t>
            </a:r>
            <a:r>
              <a:rPr lang="it-IT" b="1" u="none" dirty="0" smtClean="0">
                <a:solidFill>
                  <a:srgbClr val="FF0000"/>
                </a:solidFill>
              </a:rPr>
              <a:t>proprietà dell’invertire</a:t>
            </a:r>
            <a:r>
              <a:rPr lang="it-IT" u="none" dirty="0" smtClean="0"/>
              <a:t>.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395536" y="1700808"/>
            <a:ext cx="3462192" cy="1875648"/>
            <a:chOff x="395536" y="1700808"/>
            <a:chExt cx="3462192" cy="1875648"/>
          </a:xfrm>
        </p:grpSpPr>
        <p:pic>
          <p:nvPicPr>
            <p:cNvPr id="11" name="Immagine 10" descr="invertire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1700808"/>
              <a:ext cx="3300984" cy="795528"/>
            </a:xfrm>
            <a:prstGeom prst="rect">
              <a:avLst/>
            </a:prstGeom>
          </p:spPr>
        </p:pic>
        <p:pic>
          <p:nvPicPr>
            <p:cNvPr id="13" name="Immagine 12" descr="invertire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160" y="2780928"/>
              <a:ext cx="3401568" cy="79552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98072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Cosa succede se scambiamo i medi di una proporzione?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42210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Otteniamo una nuova proporzione?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494116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Applica la proprietà fondamentale per verificare la tua risposta.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pic>
        <p:nvPicPr>
          <p:cNvPr id="7" name="Immagine 6" descr="invertir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772816"/>
            <a:ext cx="3300984" cy="795528"/>
          </a:xfrm>
          <a:prstGeom prst="rect">
            <a:avLst/>
          </a:prstGeom>
        </p:spPr>
      </p:pic>
      <p:pic>
        <p:nvPicPr>
          <p:cNvPr id="9" name="Immagine 8" descr="permuta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209536"/>
            <a:ext cx="3300984" cy="795528"/>
          </a:xfrm>
          <a:prstGeom prst="rect">
            <a:avLst/>
          </a:prstGeom>
        </p:spPr>
      </p:pic>
      <p:pic>
        <p:nvPicPr>
          <p:cNvPr id="10" name="Immagine 9" descr="frec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9998" y="2570236"/>
            <a:ext cx="1038066" cy="6427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98072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Cosa succede se scambiamo gli estremi di una proporzione?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42210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Otteniamo una nuova proporzione?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494116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Applica la proprietà fondamentale per verificare la tua risposta.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pic>
        <p:nvPicPr>
          <p:cNvPr id="6" name="Immagine 5" descr="invertir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772816"/>
            <a:ext cx="3300984" cy="795528"/>
          </a:xfrm>
          <a:prstGeom prst="rect">
            <a:avLst/>
          </a:prstGeom>
        </p:spPr>
      </p:pic>
      <p:pic>
        <p:nvPicPr>
          <p:cNvPr id="8" name="Immagine 7" descr="frec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636912"/>
            <a:ext cx="2592288" cy="642740"/>
          </a:xfrm>
          <a:prstGeom prst="rect">
            <a:avLst/>
          </a:prstGeom>
        </p:spPr>
      </p:pic>
      <p:pic>
        <p:nvPicPr>
          <p:cNvPr id="9" name="Immagine 8" descr="permuta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281544"/>
            <a:ext cx="3300984" cy="7955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98072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Cosa succede se scambiamo gli estremi di una proporzione?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4221088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In una proporzione se si scambiano i medi o gli estremi o entrambi, quello che si ottiene è sempre una proporzione.</a:t>
            </a:r>
          </a:p>
          <a:p>
            <a:pPr algn="ctr"/>
            <a:r>
              <a:rPr lang="it-IT" u="none" dirty="0" smtClean="0"/>
              <a:t>E’ questa la </a:t>
            </a:r>
            <a:r>
              <a:rPr lang="it-IT" u="none" dirty="0" smtClean="0">
                <a:solidFill>
                  <a:srgbClr val="FF0000"/>
                </a:solidFill>
              </a:rPr>
              <a:t>proprietà del permutare</a:t>
            </a:r>
          </a:p>
        </p:txBody>
      </p:sp>
      <p:pic>
        <p:nvPicPr>
          <p:cNvPr id="6" name="Immagine 5" descr="invertir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772816"/>
            <a:ext cx="3300984" cy="795528"/>
          </a:xfrm>
          <a:prstGeom prst="rect">
            <a:avLst/>
          </a:prstGeom>
        </p:spPr>
      </p:pic>
      <p:pic>
        <p:nvPicPr>
          <p:cNvPr id="7" name="Immagine 6" descr="frec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636912"/>
            <a:ext cx="2592288" cy="642740"/>
          </a:xfrm>
          <a:prstGeom prst="rect">
            <a:avLst/>
          </a:prstGeom>
        </p:spPr>
      </p:pic>
      <p:pic>
        <p:nvPicPr>
          <p:cNvPr id="8" name="Immagine 7" descr="permuta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281544"/>
            <a:ext cx="3300984" cy="7955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98072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Osserva lo schema grafico e cerca di esprimere con le tue parole la proprietà che esso mette in evidenza.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472514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>
                <a:solidFill>
                  <a:srgbClr val="FF0000"/>
                </a:solidFill>
              </a:rPr>
              <a:t>Proprietà del comporre </a:t>
            </a:r>
            <a:r>
              <a:rPr lang="it-IT" u="none" dirty="0" smtClean="0"/>
              <a:t>: </a:t>
            </a:r>
            <a:r>
              <a:rPr lang="it-IT" i="1" u="none" dirty="0" smtClean="0"/>
              <a:t>In ogni proporzione la somma del primo e del secondo termine sta al primo (o al secondo) termine, come la somma del terzo e del quarto sta al terzo (o al quarto).</a:t>
            </a:r>
            <a:endParaRPr lang="it-IT" i="1" u="none" dirty="0" smtClean="0">
              <a:solidFill>
                <a:srgbClr val="FF0000"/>
              </a:solidFill>
            </a:endParaRPr>
          </a:p>
        </p:txBody>
      </p:sp>
      <p:pic>
        <p:nvPicPr>
          <p:cNvPr id="8" name="Immagine 7" descr="compor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8418990" cy="25922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98072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Osserva lo schema grafico e cerca di esprimere con le tue parole la proprietà che esso mette in evidenza.</a:t>
            </a:r>
            <a:endParaRPr lang="it-IT" b="1" u="none" dirty="0" smtClean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472514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>
                <a:solidFill>
                  <a:srgbClr val="FF0000"/>
                </a:solidFill>
              </a:rPr>
              <a:t>Proprietà dello scomporre </a:t>
            </a:r>
            <a:r>
              <a:rPr lang="it-IT" u="none" dirty="0" smtClean="0"/>
              <a:t>: </a:t>
            </a:r>
            <a:r>
              <a:rPr lang="it-IT" i="1" u="none" dirty="0" smtClean="0"/>
              <a:t>In ogni proporzione la differenza del primo e del secondo termine sta al primo (o al secondo) termine, come la differenza del terzo e del quarto sta al terzo (o al quarto).</a:t>
            </a:r>
            <a:endParaRPr lang="it-IT" i="1" u="none" dirty="0" smtClean="0">
              <a:solidFill>
                <a:srgbClr val="FF0000"/>
              </a:solidFill>
            </a:endParaRPr>
          </a:p>
        </p:txBody>
      </p:sp>
      <p:pic>
        <p:nvPicPr>
          <p:cNvPr id="7" name="Immagine 6" descr="scompor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8416138" cy="25914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2411413" y="2492375"/>
            <a:ext cx="46815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Fine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971600" y="5229200"/>
            <a:ext cx="756084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 u="none" dirty="0"/>
              <a:t>La presentazione </a:t>
            </a:r>
            <a:r>
              <a:rPr lang="it-IT" sz="1800" u="none" dirty="0" smtClean="0"/>
              <a:t>riprende  </a:t>
            </a:r>
            <a:r>
              <a:rPr lang="it-IT" sz="1800" u="none" dirty="0"/>
              <a:t>testi e immagini del libro “Matematica” di Rosa </a:t>
            </a:r>
            <a:r>
              <a:rPr lang="it-IT" sz="1800" u="none" dirty="0" err="1"/>
              <a:t>Rinaldi</a:t>
            </a:r>
            <a:r>
              <a:rPr lang="it-IT" sz="1800" u="none" dirty="0"/>
              <a:t> Carini -  Zanichelli editore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Dai Rapporti alle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386104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Dalla tabella completata potrai notare una serie di rapporti. Sapresti dire come sono tra loro?</a:t>
            </a:r>
          </a:p>
        </p:txBody>
      </p:sp>
      <p:graphicFrame>
        <p:nvGraphicFramePr>
          <p:cNvPr id="17" name="Oggetto 16"/>
          <p:cNvGraphicFramePr>
            <a:graphicFrameLocks noChangeAspect="1"/>
          </p:cNvGraphicFramePr>
          <p:nvPr/>
        </p:nvGraphicFramePr>
        <p:xfrm>
          <a:off x="827584" y="4869160"/>
          <a:ext cx="6709836" cy="1080120"/>
        </p:xfrm>
        <a:graphic>
          <a:graphicData uri="http://schemas.openxmlformats.org/presentationml/2006/ole">
            <p:oleObj spid="_x0000_s30726" name="Equation" r:id="rId3" imgW="2603160" imgH="419040" progId="Equation.DSMT4">
              <p:embed/>
            </p:oleObj>
          </a:graphicData>
        </a:graphic>
      </p:graphicFrame>
      <p:pic>
        <p:nvPicPr>
          <p:cNvPr id="6" name="Immagine 5" descr="ridot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4534" y="1124744"/>
            <a:ext cx="6323810" cy="25777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Dai Rapporti alle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98072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Una serie di rapporti uguali tra loro si chiama </a:t>
            </a:r>
            <a:r>
              <a:rPr lang="it-IT" i="1" u="none" dirty="0" smtClean="0">
                <a:solidFill>
                  <a:srgbClr val="FF0000"/>
                </a:solidFill>
              </a:rPr>
              <a:t>catena di rapporti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1547664" y="2060848"/>
          <a:ext cx="6709836" cy="1080120"/>
        </p:xfrm>
        <a:graphic>
          <a:graphicData uri="http://schemas.openxmlformats.org/presentationml/2006/ole">
            <p:oleObj spid="_x0000_s31746" name="Equation" r:id="rId3" imgW="2603160" imgH="419040" progId="Equation.DSMT4">
              <p:embed/>
            </p:oleObj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259632" y="342900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L’uguaglianza di due rapporti qualsiasi della catena prende il nome di </a:t>
            </a:r>
            <a:r>
              <a:rPr lang="it-IT" i="1" u="none" dirty="0" smtClean="0">
                <a:solidFill>
                  <a:srgbClr val="FF0000"/>
                </a:solidFill>
              </a:rPr>
              <a:t>proporzione</a:t>
            </a: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3679825" y="4509740"/>
          <a:ext cx="2125663" cy="1079500"/>
        </p:xfrm>
        <a:graphic>
          <a:graphicData uri="http://schemas.openxmlformats.org/presentationml/2006/ole">
            <p:oleObj spid="_x0000_s31747" name="Equation" r:id="rId4" imgW="825480" imgH="419040" progId="Equation.DSMT4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239127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L’uguaglianza di due rapporti (proporzione) si scrive:</a:t>
            </a:r>
            <a:endParaRPr lang="it-IT" i="1" u="none" dirty="0" smtClean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414908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La proporzione si legge:</a:t>
            </a:r>
            <a:br>
              <a:rPr lang="it-IT" u="none" dirty="0" smtClean="0"/>
            </a:br>
            <a:endParaRPr lang="it-IT" u="none" dirty="0" smtClean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/>
        </p:nvGraphicFramePr>
        <p:xfrm>
          <a:off x="3563888" y="1167135"/>
          <a:ext cx="2125663" cy="1079500"/>
        </p:xfrm>
        <a:graphic>
          <a:graphicData uri="http://schemas.openxmlformats.org/presentationml/2006/ole">
            <p:oleObj spid="_x0000_s32771" name="Equation" r:id="rId3" imgW="825480" imgH="419040" progId="Equation.DSMT4">
              <p:embed/>
            </p:oleObj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115616" y="321297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i="1" u="none" dirty="0" smtClean="0"/>
              <a:t>150 : 4 = 300 : 8</a:t>
            </a:r>
            <a:endParaRPr lang="it-IT" sz="4000" i="1" u="none" dirty="0" smtClean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87624" y="49411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none" dirty="0" smtClean="0"/>
              <a:t>«</a:t>
            </a:r>
            <a:r>
              <a:rPr lang="it-IT" sz="3600" u="none" dirty="0" smtClean="0">
                <a:solidFill>
                  <a:srgbClr val="FF0000"/>
                </a:solidFill>
              </a:rPr>
              <a:t>150 </a:t>
            </a:r>
            <a:r>
              <a:rPr lang="it-IT" sz="3600" i="1" u="none" dirty="0" smtClean="0">
                <a:solidFill>
                  <a:srgbClr val="FF0000"/>
                </a:solidFill>
              </a:rPr>
              <a:t>sta</a:t>
            </a:r>
            <a:r>
              <a:rPr lang="it-IT" sz="3600" u="none" dirty="0" smtClean="0">
                <a:solidFill>
                  <a:srgbClr val="FF0000"/>
                </a:solidFill>
              </a:rPr>
              <a:t> </a:t>
            </a:r>
            <a:r>
              <a:rPr lang="it-IT" sz="3600" i="1" u="none" dirty="0" smtClean="0">
                <a:solidFill>
                  <a:srgbClr val="FF0000"/>
                </a:solidFill>
              </a:rPr>
              <a:t>a</a:t>
            </a:r>
            <a:r>
              <a:rPr lang="it-IT" sz="3600" u="none" dirty="0" smtClean="0">
                <a:solidFill>
                  <a:srgbClr val="FF0000"/>
                </a:solidFill>
              </a:rPr>
              <a:t> 4 </a:t>
            </a:r>
            <a:r>
              <a:rPr lang="it-IT" sz="3600" i="1" u="none" dirty="0" smtClean="0">
                <a:solidFill>
                  <a:srgbClr val="FF0000"/>
                </a:solidFill>
              </a:rPr>
              <a:t>come</a:t>
            </a:r>
            <a:r>
              <a:rPr lang="it-IT" sz="3600" u="none" dirty="0" smtClean="0">
                <a:solidFill>
                  <a:srgbClr val="FF0000"/>
                </a:solidFill>
              </a:rPr>
              <a:t> 300 </a:t>
            </a:r>
            <a:r>
              <a:rPr lang="it-IT" sz="3600" i="1" u="none" dirty="0" smtClean="0">
                <a:solidFill>
                  <a:srgbClr val="FF0000"/>
                </a:solidFill>
              </a:rPr>
              <a:t>sta</a:t>
            </a:r>
            <a:r>
              <a:rPr lang="it-IT" sz="3600" u="none" dirty="0" smtClean="0">
                <a:solidFill>
                  <a:srgbClr val="FF0000"/>
                </a:solidFill>
              </a:rPr>
              <a:t> </a:t>
            </a:r>
            <a:r>
              <a:rPr lang="it-IT" sz="3600" i="1" u="none" dirty="0" smtClean="0">
                <a:solidFill>
                  <a:srgbClr val="FF0000"/>
                </a:solidFill>
              </a:rPr>
              <a:t>a</a:t>
            </a:r>
            <a:r>
              <a:rPr lang="it-IT" sz="3600" u="none" dirty="0" smtClean="0">
                <a:solidFill>
                  <a:srgbClr val="FF0000"/>
                </a:solidFill>
              </a:rPr>
              <a:t> 8</a:t>
            </a:r>
            <a:r>
              <a:rPr lang="it-IT" sz="3600" u="none" dirty="0" smtClean="0"/>
              <a:t>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12687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Leggi la proporzione:</a:t>
            </a:r>
            <a:endParaRPr lang="it-IT" i="1" u="none" dirty="0" smtClean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43608" y="450912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none" dirty="0" smtClean="0"/>
              <a:t>«</a:t>
            </a:r>
            <a:r>
              <a:rPr lang="it-IT" sz="3600" u="none" dirty="0" smtClean="0">
                <a:solidFill>
                  <a:srgbClr val="FF0000"/>
                </a:solidFill>
              </a:rPr>
              <a:t>4 </a:t>
            </a:r>
            <a:r>
              <a:rPr lang="it-IT" sz="3600" i="1" u="none" dirty="0" smtClean="0">
                <a:solidFill>
                  <a:srgbClr val="FF0000"/>
                </a:solidFill>
              </a:rPr>
              <a:t>sta</a:t>
            </a:r>
            <a:r>
              <a:rPr lang="it-IT" sz="3600" u="none" dirty="0" smtClean="0">
                <a:solidFill>
                  <a:srgbClr val="FF0000"/>
                </a:solidFill>
              </a:rPr>
              <a:t> </a:t>
            </a:r>
            <a:r>
              <a:rPr lang="it-IT" sz="3600" i="1" u="none" dirty="0" smtClean="0">
                <a:solidFill>
                  <a:srgbClr val="FF0000"/>
                </a:solidFill>
              </a:rPr>
              <a:t>a</a:t>
            </a:r>
            <a:r>
              <a:rPr lang="it-IT" sz="3600" u="none" dirty="0" smtClean="0">
                <a:solidFill>
                  <a:srgbClr val="FF0000"/>
                </a:solidFill>
              </a:rPr>
              <a:t> 3 </a:t>
            </a:r>
            <a:r>
              <a:rPr lang="it-IT" sz="3600" i="1" u="none" dirty="0" smtClean="0">
                <a:solidFill>
                  <a:srgbClr val="FF0000"/>
                </a:solidFill>
              </a:rPr>
              <a:t>come</a:t>
            </a:r>
            <a:r>
              <a:rPr lang="it-IT" sz="3600" u="none" dirty="0" smtClean="0">
                <a:solidFill>
                  <a:srgbClr val="FF0000"/>
                </a:solidFill>
              </a:rPr>
              <a:t> 8 </a:t>
            </a:r>
            <a:r>
              <a:rPr lang="it-IT" sz="3600" i="1" u="none" dirty="0" smtClean="0">
                <a:solidFill>
                  <a:srgbClr val="FF0000"/>
                </a:solidFill>
              </a:rPr>
              <a:t>sta</a:t>
            </a:r>
            <a:r>
              <a:rPr lang="it-IT" sz="3600" u="none" dirty="0" smtClean="0">
                <a:solidFill>
                  <a:srgbClr val="FF0000"/>
                </a:solidFill>
              </a:rPr>
              <a:t> </a:t>
            </a:r>
            <a:r>
              <a:rPr lang="it-IT" sz="3600" i="1" u="none" dirty="0" smtClean="0">
                <a:solidFill>
                  <a:srgbClr val="FF0000"/>
                </a:solidFill>
              </a:rPr>
              <a:t>a</a:t>
            </a:r>
            <a:r>
              <a:rPr lang="it-IT" sz="3600" u="none" dirty="0" smtClean="0">
                <a:solidFill>
                  <a:srgbClr val="FF0000"/>
                </a:solidFill>
              </a:rPr>
              <a:t> 6</a:t>
            </a:r>
            <a:r>
              <a:rPr lang="it-IT" sz="3600" u="none" dirty="0" smtClean="0"/>
              <a:t>»</a:t>
            </a:r>
          </a:p>
        </p:txBody>
      </p:sp>
      <p:pic>
        <p:nvPicPr>
          <p:cNvPr id="8" name="Immagine 7" descr="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060848"/>
            <a:ext cx="4545660" cy="2007072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 bwMode="auto">
          <a:xfrm flipV="1">
            <a:off x="2987824" y="3212976"/>
            <a:ext cx="288032" cy="144016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ttore 2 10"/>
          <p:cNvCxnSpPr/>
          <p:nvPr/>
        </p:nvCxnSpPr>
        <p:spPr bwMode="auto">
          <a:xfrm flipH="1" flipV="1">
            <a:off x="4572000" y="3212976"/>
            <a:ext cx="144016" cy="144016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ttore 2 12"/>
          <p:cNvCxnSpPr/>
          <p:nvPr/>
        </p:nvCxnSpPr>
        <p:spPr bwMode="auto">
          <a:xfrm flipH="1" flipV="1">
            <a:off x="5868144" y="3212976"/>
            <a:ext cx="216024" cy="144016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6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6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6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87624" y="908720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In un rapporto i due termini sono chiamati antecedente e conseguente; in una proporzione, che è formata da due rapporti uguali, ci saranno due </a:t>
            </a:r>
            <a:r>
              <a:rPr lang="it-IT" i="1" u="none" dirty="0" smtClean="0"/>
              <a:t>antecedenti</a:t>
            </a:r>
            <a:r>
              <a:rPr lang="it-IT" u="none" dirty="0" smtClean="0"/>
              <a:t> e due </a:t>
            </a:r>
            <a:r>
              <a:rPr lang="it-IT" i="1" u="none" dirty="0" smtClean="0"/>
              <a:t>conseguenti.</a:t>
            </a:r>
            <a:endParaRPr lang="it-IT" i="1" u="none" dirty="0" smtClean="0">
              <a:solidFill>
                <a:srgbClr val="FF0000"/>
              </a:solidFill>
            </a:endParaRPr>
          </a:p>
        </p:txBody>
      </p:sp>
      <p:pic>
        <p:nvPicPr>
          <p:cNvPr id="6" name="Immagine 5" descr="ant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708920"/>
            <a:ext cx="5256584" cy="389171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87624" y="908720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I numeri che formano una proporzione (termini) hanno anche un altro nome a seconda del posto che occupano nella proporzione: i due termini centrali si chiamano </a:t>
            </a:r>
            <a:r>
              <a:rPr lang="it-IT" i="1" u="none" dirty="0" smtClean="0">
                <a:solidFill>
                  <a:srgbClr val="FF0000"/>
                </a:solidFill>
              </a:rPr>
              <a:t>medi</a:t>
            </a:r>
            <a:r>
              <a:rPr lang="it-IT" u="none" dirty="0" smtClean="0"/>
              <a:t>, gli altri due </a:t>
            </a:r>
            <a:r>
              <a:rPr lang="it-IT" i="1" u="none" dirty="0" smtClean="0">
                <a:solidFill>
                  <a:srgbClr val="FF0000"/>
                </a:solidFill>
              </a:rPr>
              <a:t>estremi</a:t>
            </a:r>
            <a:r>
              <a:rPr lang="it-IT" i="1" u="none" dirty="0" smtClean="0"/>
              <a:t>.</a:t>
            </a:r>
            <a:endParaRPr lang="it-IT" i="1" u="none" dirty="0" smtClean="0">
              <a:solidFill>
                <a:srgbClr val="FF0000"/>
              </a:solidFill>
            </a:endParaRPr>
          </a:p>
        </p:txBody>
      </p:sp>
      <p:pic>
        <p:nvPicPr>
          <p:cNvPr id="9" name="Immagine 8" descr="me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852936"/>
            <a:ext cx="5265740" cy="36299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delle Proporzioni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90872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none" dirty="0" smtClean="0"/>
              <a:t>Una proporzione, proprio perché formata da due rapporti uguali, possiede una proprietà caratteristica che puoi scoprire da solo.</a:t>
            </a:r>
          </a:p>
          <a:p>
            <a:pPr algn="ctr"/>
            <a:r>
              <a:rPr lang="it-IT" u="none" dirty="0" smtClean="0"/>
              <a:t>Se segui le operazioni indicate nello schema grafico, cosa trovi?</a:t>
            </a:r>
          </a:p>
        </p:txBody>
      </p:sp>
      <p:pic>
        <p:nvPicPr>
          <p:cNvPr id="5" name="Immagine 4" descr="inc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780928"/>
            <a:ext cx="5544616" cy="3838580"/>
          </a:xfrm>
          <a:prstGeom prst="rect">
            <a:avLst/>
          </a:prstGeom>
        </p:spPr>
      </p:pic>
      <p:pic>
        <p:nvPicPr>
          <p:cNvPr id="7" name="Immagine 6" descr="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996952"/>
            <a:ext cx="737617" cy="477282"/>
          </a:xfrm>
          <a:prstGeom prst="rect">
            <a:avLst/>
          </a:prstGeom>
        </p:spPr>
      </p:pic>
      <p:pic>
        <p:nvPicPr>
          <p:cNvPr id="8" name="Immagine 7" descr="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5733256"/>
            <a:ext cx="737617" cy="4772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6548</TotalTime>
  <Words>911</Words>
  <Application>Microsoft Office PowerPoint</Application>
  <PresentationFormat>Presentazione su schermo (4:3)</PresentationFormat>
  <Paragraphs>97</Paragraphs>
  <Slides>27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Struttura predefinita</vt:lpstr>
      <vt:lpstr>Equation</vt:lpstr>
      <vt:lpstr>Proporzioni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L’ambiente e l’ecologia</dc:title>
  <dc:creator>amedeo</dc:creator>
  <cp:lastModifiedBy>Amedeo Rollo</cp:lastModifiedBy>
  <cp:revision>729</cp:revision>
  <dcterms:created xsi:type="dcterms:W3CDTF">2011-04-02T03:28:53Z</dcterms:created>
  <dcterms:modified xsi:type="dcterms:W3CDTF">2017-05-12T09:30:50Z</dcterms:modified>
</cp:coreProperties>
</file>